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diagrams/data1.xml" ContentType="application/vnd.openxmlformats-officedocument.drawingml.diagramData+xml"/>
  <Override PartName="/ppt/diagrams/data9.xml" ContentType="application/vnd.openxmlformats-officedocument.drawingml.diagramData+xml"/>
  <Override PartName="/ppt/diagrams/data5.xml" ContentType="application/vnd.openxmlformats-officedocument.drawingml.diagramData+xml"/>
  <Override PartName="/ppt/diagrams/data4.xml" ContentType="application/vnd.openxmlformats-officedocument.drawingml.diagramData+xml"/>
  <Override PartName="/ppt/diagrams/data8.xml" ContentType="application/vnd.openxmlformats-officedocument.drawingml.diagramData+xml"/>
  <Override PartName="/ppt/diagrams/data6.xml" ContentType="application/vnd.openxmlformats-officedocument.drawingml.diagramData+xml"/>
  <Override PartName="/ppt/diagrams/data3.xml" ContentType="application/vnd.openxmlformats-officedocument.drawingml.diagramData+xml"/>
  <Override PartName="/ppt/diagrams/data2.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Override PartName="/ppt/presentation.xml" ContentType="application/vnd.openxmlformats-officedocument.presentationml.presentation.main+xml"/>
  <Override PartName="/ppt/diagrams/data7.xml" ContentType="application/vnd.openxmlformats-officedocument.drawingml.diagramData+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heme/theme1.xml" ContentType="application/vnd.openxmlformats-officedocument.theme+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heme/theme2.xml" ContentType="application/vnd.openxmlformats-officedocument.theme+xml"/>
  <Override PartName="/ppt/diagrams/layout1.xml" ContentType="application/vnd.openxmlformats-officedocument.drawingml.diagramLayout+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layout5.xml" ContentType="application/vnd.openxmlformats-officedocument.drawingml.diagramLayout+xml"/>
  <Override PartName="/ppt/diagrams/quickStyle5.xml" ContentType="application/vnd.openxmlformats-officedocument.drawingml.diagramStyle+xml"/>
  <Override PartName="/ppt/diagrams/quickStyle7.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layout7.xml" ContentType="application/vnd.openxmlformats-officedocument.drawingml.diagramLayout+xml"/>
  <Override PartName="/ppt/notesMasters/notesMaster1.xml" ContentType="application/vnd.openxmlformats-officedocument.presentationml.notesMaster+xml"/>
  <Override PartName="/ppt/diagrams/colors7.xml" ContentType="application/vnd.openxmlformats-officedocument.drawingml.diagramColors+xml"/>
  <Override PartName="/ppt/diagrams/drawing7.xml" ContentType="application/vnd.ms-office.drawingml.diagramDrawing+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layout9.xml" ContentType="application/vnd.openxmlformats-officedocument.drawingml.diagramLayout+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87" r:id="rId3"/>
    <p:sldId id="291" r:id="rId4"/>
    <p:sldId id="285" r:id="rId5"/>
    <p:sldId id="258" r:id="rId6"/>
    <p:sldId id="288" r:id="rId7"/>
    <p:sldId id="289" r:id="rId8"/>
    <p:sldId id="290" r:id="rId9"/>
    <p:sldId id="259" r:id="rId10"/>
    <p:sldId id="260" r:id="rId11"/>
    <p:sldId id="282" r:id="rId12"/>
    <p:sldId id="261" r:id="rId13"/>
    <p:sldId id="283" r:id="rId14"/>
    <p:sldId id="265" r:id="rId15"/>
  </p:sldIdLst>
  <p:sldSz cx="12192000" cy="6858000"/>
  <p:notesSz cx="6858000" cy="9144000"/>
  <p:defaultTextStyle>
    <a:defPPr>
      <a:defRPr lang="en-K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1185" autoAdjust="0"/>
  </p:normalViewPr>
  <p:slideViewPr>
    <p:cSldViewPr snapToGrid="0">
      <p:cViewPr varScale="1">
        <p:scale>
          <a:sx n="88" d="100"/>
          <a:sy n="88" d="100"/>
        </p:scale>
        <p:origin x="16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diagrams/_rels/data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image" Target="../media/image1.jpg"/><Relationship Id="rId5" Type="http://schemas.openxmlformats.org/officeDocument/2006/relationships/image" Target="../media/image5.jpg"/><Relationship Id="rId4" Type="http://schemas.openxmlformats.org/officeDocument/2006/relationships/image" Target="../media/image4.jpg"/></Relationships>
</file>

<file path=ppt/diagrams/_rels/drawing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image" Target="../media/image1.jpg"/><Relationship Id="rId5" Type="http://schemas.openxmlformats.org/officeDocument/2006/relationships/image" Target="../media/image5.jpg"/><Relationship Id="rId4" Type="http://schemas.openxmlformats.org/officeDocument/2006/relationships/image" Target="../media/image4.jp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508DC2-7C0C-4BCB-B318-EB8CC52E503A}" type="doc">
      <dgm:prSet loTypeId="urn:microsoft.com/office/officeart/2008/layout/VerticalAccentList" loCatId="list" qsTypeId="urn:microsoft.com/office/officeart/2005/8/quickstyle/simple1" qsCatId="simple" csTypeId="urn:microsoft.com/office/officeart/2005/8/colors/colorful3" csCatId="colorful" phldr="1"/>
      <dgm:spPr/>
      <dgm:t>
        <a:bodyPr/>
        <a:lstStyle/>
        <a:p>
          <a:endParaRPr lang="en-KE"/>
        </a:p>
      </dgm:t>
    </dgm:pt>
    <dgm:pt modelId="{B89FB45F-2ABD-4A82-B932-7A2D5EF66FB7}">
      <dgm:prSet/>
      <dgm:spPr/>
      <dgm:t>
        <a:bodyPr/>
        <a:lstStyle/>
        <a:p>
          <a:r>
            <a:rPr lang="en-US" b="1" dirty="0"/>
            <a:t>Climate </a:t>
          </a:r>
          <a:r>
            <a:rPr lang="en-US" b="0" dirty="0"/>
            <a:t>is long term average pattern of weather that is expected over seasons. Its determined by either temperatures, precipitations, humidity, wind patterns.</a:t>
          </a:r>
          <a:endParaRPr lang="en-KE" b="0" dirty="0"/>
        </a:p>
      </dgm:t>
    </dgm:pt>
    <dgm:pt modelId="{7D69D8CB-DA9D-4FCD-9F00-BA4CA3D5511E}" type="parTrans" cxnId="{2039A470-EBE1-4F10-BF12-68FC06392C40}">
      <dgm:prSet/>
      <dgm:spPr/>
      <dgm:t>
        <a:bodyPr/>
        <a:lstStyle/>
        <a:p>
          <a:endParaRPr lang="en-KE"/>
        </a:p>
      </dgm:t>
    </dgm:pt>
    <dgm:pt modelId="{67FFBA3A-C6F0-473A-8A55-72902117AFCE}" type="sibTrans" cxnId="{2039A470-EBE1-4F10-BF12-68FC06392C40}">
      <dgm:prSet/>
      <dgm:spPr/>
      <dgm:t>
        <a:bodyPr/>
        <a:lstStyle/>
        <a:p>
          <a:endParaRPr lang="en-KE"/>
        </a:p>
      </dgm:t>
    </dgm:pt>
    <dgm:pt modelId="{FDBE23CF-DAE9-4866-B7BD-33F4B3295CF4}">
      <dgm:prSet/>
      <dgm:spPr/>
      <dgm:t>
        <a:bodyPr/>
        <a:lstStyle/>
        <a:p>
          <a:r>
            <a:rPr lang="en-US" b="1" dirty="0"/>
            <a:t>ESG( Environmental, Social and Governance)-</a:t>
          </a:r>
          <a:r>
            <a:rPr lang="en-US" dirty="0"/>
            <a:t>ESG has emerged as a key strategic tool for risk mitigation, innovation, and long-term value creation (Sustainability)</a:t>
          </a:r>
          <a:endParaRPr lang="en-KE" dirty="0"/>
        </a:p>
      </dgm:t>
    </dgm:pt>
    <dgm:pt modelId="{98693463-4094-4964-AE44-DE3A98C737F2}" type="parTrans" cxnId="{0B80E32A-0861-4323-8DD9-262C2C3D2A60}">
      <dgm:prSet/>
      <dgm:spPr/>
      <dgm:t>
        <a:bodyPr/>
        <a:lstStyle/>
        <a:p>
          <a:endParaRPr lang="en-KE"/>
        </a:p>
      </dgm:t>
    </dgm:pt>
    <dgm:pt modelId="{222E49F1-25FD-46D3-B0A3-2343100D0903}" type="sibTrans" cxnId="{0B80E32A-0861-4323-8DD9-262C2C3D2A60}">
      <dgm:prSet/>
      <dgm:spPr/>
      <dgm:t>
        <a:bodyPr/>
        <a:lstStyle/>
        <a:p>
          <a:endParaRPr lang="en-KE"/>
        </a:p>
      </dgm:t>
    </dgm:pt>
    <dgm:pt modelId="{074349F8-8E07-4350-AC82-644F6D92CEC3}">
      <dgm:prSet/>
      <dgm:spPr/>
      <dgm:t>
        <a:bodyPr/>
        <a:lstStyle/>
        <a:p>
          <a:r>
            <a:rPr lang="en-US" b="1" i="0" dirty="0"/>
            <a:t>Emerging markets</a:t>
          </a:r>
          <a:r>
            <a:rPr lang="en-US" b="0" i="0" dirty="0"/>
            <a:t>- Refers to countries that are transitioning from low incomes, developing economies towards a more advance economy or industrialized economies.</a:t>
          </a:r>
          <a:endParaRPr lang="en-KE" dirty="0"/>
        </a:p>
      </dgm:t>
    </dgm:pt>
    <dgm:pt modelId="{60F47A35-AFC0-4067-9CAE-840F828B0828}" type="parTrans" cxnId="{1CA9C38B-CBD5-4536-BAE9-ED67BAF42319}">
      <dgm:prSet/>
      <dgm:spPr/>
      <dgm:t>
        <a:bodyPr/>
        <a:lstStyle/>
        <a:p>
          <a:endParaRPr lang="en-KE"/>
        </a:p>
      </dgm:t>
    </dgm:pt>
    <dgm:pt modelId="{3ED1F924-2A43-4CBB-88E5-62687E9C273F}" type="sibTrans" cxnId="{1CA9C38B-CBD5-4536-BAE9-ED67BAF42319}">
      <dgm:prSet/>
      <dgm:spPr/>
      <dgm:t>
        <a:bodyPr/>
        <a:lstStyle/>
        <a:p>
          <a:endParaRPr lang="en-KE"/>
        </a:p>
      </dgm:t>
    </dgm:pt>
    <dgm:pt modelId="{1F33F466-83F6-4310-A356-AEAA7C972E00}">
      <dgm:prSet/>
      <dgm:spPr/>
      <dgm:t>
        <a:bodyPr/>
        <a:lstStyle/>
        <a:p>
          <a:r>
            <a:rPr lang="en-US" b="1" dirty="0"/>
            <a:t>Why Emerging Markets</a:t>
          </a:r>
          <a:r>
            <a:rPr lang="en-US" dirty="0"/>
            <a:t>: They present climate risks and immense opportunities for sustainable developments and investments that makes ESG consideration as an Investment pillar.</a:t>
          </a:r>
          <a:endParaRPr lang="en-KE" dirty="0"/>
        </a:p>
      </dgm:t>
    </dgm:pt>
    <dgm:pt modelId="{8A437D8F-7550-41B6-AECA-4E5A52507F28}" type="parTrans" cxnId="{918D55F5-CC32-4FC0-ABC3-AEFFFCAF509B}">
      <dgm:prSet/>
      <dgm:spPr/>
      <dgm:t>
        <a:bodyPr/>
        <a:lstStyle/>
        <a:p>
          <a:endParaRPr lang="en-KE"/>
        </a:p>
      </dgm:t>
    </dgm:pt>
    <dgm:pt modelId="{6B5C11AD-E9B5-4F10-9268-49D173C245F2}" type="sibTrans" cxnId="{918D55F5-CC32-4FC0-ABC3-AEFFFCAF509B}">
      <dgm:prSet/>
      <dgm:spPr/>
      <dgm:t>
        <a:bodyPr/>
        <a:lstStyle/>
        <a:p>
          <a:endParaRPr lang="en-KE"/>
        </a:p>
      </dgm:t>
    </dgm:pt>
    <dgm:pt modelId="{7E780E28-1B40-4EA9-97B3-C746A5FEB2B2}" type="pres">
      <dgm:prSet presAssocID="{EC508DC2-7C0C-4BCB-B318-EB8CC52E503A}" presName="Name0" presStyleCnt="0">
        <dgm:presLayoutVars>
          <dgm:chMax/>
          <dgm:chPref/>
          <dgm:dir/>
        </dgm:presLayoutVars>
      </dgm:prSet>
      <dgm:spPr/>
    </dgm:pt>
    <dgm:pt modelId="{EC7E505C-2078-49A4-B7C7-0D44BC283E51}" type="pres">
      <dgm:prSet presAssocID="{B89FB45F-2ABD-4A82-B932-7A2D5EF66FB7}" presName="parenttextcomposite" presStyleCnt="0"/>
      <dgm:spPr/>
    </dgm:pt>
    <dgm:pt modelId="{86B8B5C0-347F-4C0E-BCA9-AE141E2060DC}" type="pres">
      <dgm:prSet presAssocID="{B89FB45F-2ABD-4A82-B932-7A2D5EF66FB7}" presName="parenttext" presStyleLbl="revTx" presStyleIdx="0" presStyleCnt="4">
        <dgm:presLayoutVars>
          <dgm:chMax/>
          <dgm:chPref val="2"/>
          <dgm:bulletEnabled val="1"/>
        </dgm:presLayoutVars>
      </dgm:prSet>
      <dgm:spPr/>
    </dgm:pt>
    <dgm:pt modelId="{AE3DC774-57BB-4420-A096-569565A04FBD}" type="pres">
      <dgm:prSet presAssocID="{B89FB45F-2ABD-4A82-B932-7A2D5EF66FB7}" presName="parallelogramComposite" presStyleCnt="0"/>
      <dgm:spPr/>
    </dgm:pt>
    <dgm:pt modelId="{061C8765-1EF7-4DAF-83DD-DFA0E500CD69}" type="pres">
      <dgm:prSet presAssocID="{B89FB45F-2ABD-4A82-B932-7A2D5EF66FB7}" presName="parallelogram1" presStyleLbl="alignNode1" presStyleIdx="0" presStyleCnt="28"/>
      <dgm:spPr/>
    </dgm:pt>
    <dgm:pt modelId="{12927B3A-206A-46DD-AE6F-5788255E2F6E}" type="pres">
      <dgm:prSet presAssocID="{B89FB45F-2ABD-4A82-B932-7A2D5EF66FB7}" presName="parallelogram2" presStyleLbl="alignNode1" presStyleIdx="1" presStyleCnt="28"/>
      <dgm:spPr/>
    </dgm:pt>
    <dgm:pt modelId="{CA47F714-7BF5-4422-842F-D9A39132DEC6}" type="pres">
      <dgm:prSet presAssocID="{B89FB45F-2ABD-4A82-B932-7A2D5EF66FB7}" presName="parallelogram3" presStyleLbl="alignNode1" presStyleIdx="2" presStyleCnt="28"/>
      <dgm:spPr/>
    </dgm:pt>
    <dgm:pt modelId="{76B5494B-710D-40D5-BC71-D39993C8673F}" type="pres">
      <dgm:prSet presAssocID="{B89FB45F-2ABD-4A82-B932-7A2D5EF66FB7}" presName="parallelogram4" presStyleLbl="alignNode1" presStyleIdx="3" presStyleCnt="28"/>
      <dgm:spPr/>
    </dgm:pt>
    <dgm:pt modelId="{D51360FE-F397-4263-885A-C10199C46BAC}" type="pres">
      <dgm:prSet presAssocID="{B89FB45F-2ABD-4A82-B932-7A2D5EF66FB7}" presName="parallelogram5" presStyleLbl="alignNode1" presStyleIdx="4" presStyleCnt="28"/>
      <dgm:spPr/>
    </dgm:pt>
    <dgm:pt modelId="{459F4B45-2D3A-422F-A510-07B111EC62FF}" type="pres">
      <dgm:prSet presAssocID="{B89FB45F-2ABD-4A82-B932-7A2D5EF66FB7}" presName="parallelogram6" presStyleLbl="alignNode1" presStyleIdx="5" presStyleCnt="28"/>
      <dgm:spPr/>
    </dgm:pt>
    <dgm:pt modelId="{65E4CC78-934E-4423-A432-2BFCB602ECC9}" type="pres">
      <dgm:prSet presAssocID="{B89FB45F-2ABD-4A82-B932-7A2D5EF66FB7}" presName="parallelogram7" presStyleLbl="alignNode1" presStyleIdx="6" presStyleCnt="28"/>
      <dgm:spPr/>
    </dgm:pt>
    <dgm:pt modelId="{6A98824A-5E0F-4762-A21B-BD7A780553C9}" type="pres">
      <dgm:prSet presAssocID="{67FFBA3A-C6F0-473A-8A55-72902117AFCE}" presName="sibTrans" presStyleCnt="0"/>
      <dgm:spPr/>
    </dgm:pt>
    <dgm:pt modelId="{1B7BFB82-03F8-4202-BBEC-4CDF73E039CD}" type="pres">
      <dgm:prSet presAssocID="{FDBE23CF-DAE9-4866-B7BD-33F4B3295CF4}" presName="parenttextcomposite" presStyleCnt="0"/>
      <dgm:spPr/>
    </dgm:pt>
    <dgm:pt modelId="{4B94B713-A4E8-41AC-964F-65113D62B01C}" type="pres">
      <dgm:prSet presAssocID="{FDBE23CF-DAE9-4866-B7BD-33F4B3295CF4}" presName="parenttext" presStyleLbl="revTx" presStyleIdx="1" presStyleCnt="4">
        <dgm:presLayoutVars>
          <dgm:chMax/>
          <dgm:chPref val="2"/>
          <dgm:bulletEnabled val="1"/>
        </dgm:presLayoutVars>
      </dgm:prSet>
      <dgm:spPr/>
    </dgm:pt>
    <dgm:pt modelId="{5B49DA26-7794-4AC4-995C-E1B49A52F0DE}" type="pres">
      <dgm:prSet presAssocID="{FDBE23CF-DAE9-4866-B7BD-33F4B3295CF4}" presName="parallelogramComposite" presStyleCnt="0"/>
      <dgm:spPr/>
    </dgm:pt>
    <dgm:pt modelId="{7F8F8D82-37C2-42C0-B502-78C6DF2BAC57}" type="pres">
      <dgm:prSet presAssocID="{FDBE23CF-DAE9-4866-B7BD-33F4B3295CF4}" presName="parallelogram1" presStyleLbl="alignNode1" presStyleIdx="7" presStyleCnt="28"/>
      <dgm:spPr/>
    </dgm:pt>
    <dgm:pt modelId="{CA203349-991C-4CB8-902F-A743D2357314}" type="pres">
      <dgm:prSet presAssocID="{FDBE23CF-DAE9-4866-B7BD-33F4B3295CF4}" presName="parallelogram2" presStyleLbl="alignNode1" presStyleIdx="8" presStyleCnt="28"/>
      <dgm:spPr/>
    </dgm:pt>
    <dgm:pt modelId="{AD9109DA-93DE-474D-974D-4E3EAB314D73}" type="pres">
      <dgm:prSet presAssocID="{FDBE23CF-DAE9-4866-B7BD-33F4B3295CF4}" presName="parallelogram3" presStyleLbl="alignNode1" presStyleIdx="9" presStyleCnt="28"/>
      <dgm:spPr/>
    </dgm:pt>
    <dgm:pt modelId="{0181DF67-6ED0-42FE-A1E3-937F14992473}" type="pres">
      <dgm:prSet presAssocID="{FDBE23CF-DAE9-4866-B7BD-33F4B3295CF4}" presName="parallelogram4" presStyleLbl="alignNode1" presStyleIdx="10" presStyleCnt="28"/>
      <dgm:spPr/>
    </dgm:pt>
    <dgm:pt modelId="{63F39DB8-3219-4557-97A1-1715A4DCF50E}" type="pres">
      <dgm:prSet presAssocID="{FDBE23CF-DAE9-4866-B7BD-33F4B3295CF4}" presName="parallelogram5" presStyleLbl="alignNode1" presStyleIdx="11" presStyleCnt="28"/>
      <dgm:spPr/>
    </dgm:pt>
    <dgm:pt modelId="{735DEB52-3084-440B-A93F-F004FB3080B8}" type="pres">
      <dgm:prSet presAssocID="{FDBE23CF-DAE9-4866-B7BD-33F4B3295CF4}" presName="parallelogram6" presStyleLbl="alignNode1" presStyleIdx="12" presStyleCnt="28"/>
      <dgm:spPr/>
    </dgm:pt>
    <dgm:pt modelId="{1B4B7605-6ADC-4F6E-968D-88C8CE40184A}" type="pres">
      <dgm:prSet presAssocID="{FDBE23CF-DAE9-4866-B7BD-33F4B3295CF4}" presName="parallelogram7" presStyleLbl="alignNode1" presStyleIdx="13" presStyleCnt="28"/>
      <dgm:spPr/>
    </dgm:pt>
    <dgm:pt modelId="{438D5A4A-4313-46D0-A10F-31073F307E25}" type="pres">
      <dgm:prSet presAssocID="{222E49F1-25FD-46D3-B0A3-2343100D0903}" presName="sibTrans" presStyleCnt="0"/>
      <dgm:spPr/>
    </dgm:pt>
    <dgm:pt modelId="{C994AFBC-6BA4-45A9-A95F-CB36621294CA}" type="pres">
      <dgm:prSet presAssocID="{074349F8-8E07-4350-AC82-644F6D92CEC3}" presName="parenttextcomposite" presStyleCnt="0"/>
      <dgm:spPr/>
    </dgm:pt>
    <dgm:pt modelId="{F0CED1C4-8D3D-4FBD-B812-312821579CA7}" type="pres">
      <dgm:prSet presAssocID="{074349F8-8E07-4350-AC82-644F6D92CEC3}" presName="parenttext" presStyleLbl="revTx" presStyleIdx="2" presStyleCnt="4">
        <dgm:presLayoutVars>
          <dgm:chMax/>
          <dgm:chPref val="2"/>
          <dgm:bulletEnabled val="1"/>
        </dgm:presLayoutVars>
      </dgm:prSet>
      <dgm:spPr/>
    </dgm:pt>
    <dgm:pt modelId="{57F7E523-EF47-470B-9159-444B0BF0666D}" type="pres">
      <dgm:prSet presAssocID="{074349F8-8E07-4350-AC82-644F6D92CEC3}" presName="parallelogramComposite" presStyleCnt="0"/>
      <dgm:spPr/>
    </dgm:pt>
    <dgm:pt modelId="{5A8B73E6-B116-4965-BAEA-87C120DA3B5D}" type="pres">
      <dgm:prSet presAssocID="{074349F8-8E07-4350-AC82-644F6D92CEC3}" presName="parallelogram1" presStyleLbl="alignNode1" presStyleIdx="14" presStyleCnt="28"/>
      <dgm:spPr/>
    </dgm:pt>
    <dgm:pt modelId="{895FD409-472E-428F-A91E-5F694C8F2CF8}" type="pres">
      <dgm:prSet presAssocID="{074349F8-8E07-4350-AC82-644F6D92CEC3}" presName="parallelogram2" presStyleLbl="alignNode1" presStyleIdx="15" presStyleCnt="28"/>
      <dgm:spPr/>
    </dgm:pt>
    <dgm:pt modelId="{ED7BBCE0-5C05-403E-96C5-FAEF0CE2BF9F}" type="pres">
      <dgm:prSet presAssocID="{074349F8-8E07-4350-AC82-644F6D92CEC3}" presName="parallelogram3" presStyleLbl="alignNode1" presStyleIdx="16" presStyleCnt="28"/>
      <dgm:spPr/>
    </dgm:pt>
    <dgm:pt modelId="{044E7D75-A252-4E74-8126-012E6202F275}" type="pres">
      <dgm:prSet presAssocID="{074349F8-8E07-4350-AC82-644F6D92CEC3}" presName="parallelogram4" presStyleLbl="alignNode1" presStyleIdx="17" presStyleCnt="28"/>
      <dgm:spPr/>
    </dgm:pt>
    <dgm:pt modelId="{CE762D5B-6374-420C-9CBC-3C68CD067469}" type="pres">
      <dgm:prSet presAssocID="{074349F8-8E07-4350-AC82-644F6D92CEC3}" presName="parallelogram5" presStyleLbl="alignNode1" presStyleIdx="18" presStyleCnt="28"/>
      <dgm:spPr/>
    </dgm:pt>
    <dgm:pt modelId="{CF1B4A48-38CE-496B-B0AA-F7DD724D5826}" type="pres">
      <dgm:prSet presAssocID="{074349F8-8E07-4350-AC82-644F6D92CEC3}" presName="parallelogram6" presStyleLbl="alignNode1" presStyleIdx="19" presStyleCnt="28"/>
      <dgm:spPr/>
    </dgm:pt>
    <dgm:pt modelId="{9D8CA2A7-5A5B-479A-AB9A-F4E78568D742}" type="pres">
      <dgm:prSet presAssocID="{074349F8-8E07-4350-AC82-644F6D92CEC3}" presName="parallelogram7" presStyleLbl="alignNode1" presStyleIdx="20" presStyleCnt="28"/>
      <dgm:spPr/>
    </dgm:pt>
    <dgm:pt modelId="{25220EC1-3EE9-49C9-AE5F-6A141DB605DA}" type="pres">
      <dgm:prSet presAssocID="{3ED1F924-2A43-4CBB-88E5-62687E9C273F}" presName="sibTrans" presStyleCnt="0"/>
      <dgm:spPr/>
    </dgm:pt>
    <dgm:pt modelId="{8C626DC3-D52E-4A51-AB5B-E586C1F4CC2D}" type="pres">
      <dgm:prSet presAssocID="{1F33F466-83F6-4310-A356-AEAA7C972E00}" presName="parenttextcomposite" presStyleCnt="0"/>
      <dgm:spPr/>
    </dgm:pt>
    <dgm:pt modelId="{67C3FBD5-AB0B-470E-B469-04A51D935458}" type="pres">
      <dgm:prSet presAssocID="{1F33F466-83F6-4310-A356-AEAA7C972E00}" presName="parenttext" presStyleLbl="revTx" presStyleIdx="3" presStyleCnt="4">
        <dgm:presLayoutVars>
          <dgm:chMax/>
          <dgm:chPref val="2"/>
          <dgm:bulletEnabled val="1"/>
        </dgm:presLayoutVars>
      </dgm:prSet>
      <dgm:spPr/>
    </dgm:pt>
    <dgm:pt modelId="{BB57F452-8073-426A-8A3F-00F90BC156F3}" type="pres">
      <dgm:prSet presAssocID="{1F33F466-83F6-4310-A356-AEAA7C972E00}" presName="parallelogramComposite" presStyleCnt="0"/>
      <dgm:spPr/>
    </dgm:pt>
    <dgm:pt modelId="{2271B2B0-C319-420D-9694-A135A8F80B80}" type="pres">
      <dgm:prSet presAssocID="{1F33F466-83F6-4310-A356-AEAA7C972E00}" presName="parallelogram1" presStyleLbl="alignNode1" presStyleIdx="21" presStyleCnt="28"/>
      <dgm:spPr/>
    </dgm:pt>
    <dgm:pt modelId="{359655EE-902B-427C-B3FA-7B7ABCE1BD19}" type="pres">
      <dgm:prSet presAssocID="{1F33F466-83F6-4310-A356-AEAA7C972E00}" presName="parallelogram2" presStyleLbl="alignNode1" presStyleIdx="22" presStyleCnt="28"/>
      <dgm:spPr/>
    </dgm:pt>
    <dgm:pt modelId="{8A040225-E27D-476E-8497-ACE0A176CD2C}" type="pres">
      <dgm:prSet presAssocID="{1F33F466-83F6-4310-A356-AEAA7C972E00}" presName="parallelogram3" presStyleLbl="alignNode1" presStyleIdx="23" presStyleCnt="28"/>
      <dgm:spPr/>
    </dgm:pt>
    <dgm:pt modelId="{3A66D94D-5818-486B-ACF5-7D951537FE56}" type="pres">
      <dgm:prSet presAssocID="{1F33F466-83F6-4310-A356-AEAA7C972E00}" presName="parallelogram4" presStyleLbl="alignNode1" presStyleIdx="24" presStyleCnt="28"/>
      <dgm:spPr/>
    </dgm:pt>
    <dgm:pt modelId="{6F3B2601-CA26-47CB-80A6-2F85344517F7}" type="pres">
      <dgm:prSet presAssocID="{1F33F466-83F6-4310-A356-AEAA7C972E00}" presName="parallelogram5" presStyleLbl="alignNode1" presStyleIdx="25" presStyleCnt="28"/>
      <dgm:spPr/>
    </dgm:pt>
    <dgm:pt modelId="{0F9D0DE7-A280-49AD-9E0C-5AA16D3B34BC}" type="pres">
      <dgm:prSet presAssocID="{1F33F466-83F6-4310-A356-AEAA7C972E00}" presName="parallelogram6" presStyleLbl="alignNode1" presStyleIdx="26" presStyleCnt="28"/>
      <dgm:spPr/>
    </dgm:pt>
    <dgm:pt modelId="{871640B9-487B-4C89-B62A-A202DB993F6D}" type="pres">
      <dgm:prSet presAssocID="{1F33F466-83F6-4310-A356-AEAA7C972E00}" presName="parallelogram7" presStyleLbl="alignNode1" presStyleIdx="27" presStyleCnt="28"/>
      <dgm:spPr/>
    </dgm:pt>
  </dgm:ptLst>
  <dgm:cxnLst>
    <dgm:cxn modelId="{0B80E32A-0861-4323-8DD9-262C2C3D2A60}" srcId="{EC508DC2-7C0C-4BCB-B318-EB8CC52E503A}" destId="{FDBE23CF-DAE9-4866-B7BD-33F4B3295CF4}" srcOrd="1" destOrd="0" parTransId="{98693463-4094-4964-AE44-DE3A98C737F2}" sibTransId="{222E49F1-25FD-46D3-B0A3-2343100D0903}"/>
    <dgm:cxn modelId="{60559937-40A3-4F85-A4F0-F110318B9C50}" type="presOf" srcId="{1F33F466-83F6-4310-A356-AEAA7C972E00}" destId="{67C3FBD5-AB0B-470E-B469-04A51D935458}" srcOrd="0" destOrd="0" presId="urn:microsoft.com/office/officeart/2008/layout/VerticalAccentList"/>
    <dgm:cxn modelId="{1E5C9945-6062-40B7-9916-36066D17810C}" type="presOf" srcId="{FDBE23CF-DAE9-4866-B7BD-33F4B3295CF4}" destId="{4B94B713-A4E8-41AC-964F-65113D62B01C}" srcOrd="0" destOrd="0" presId="urn:microsoft.com/office/officeart/2008/layout/VerticalAccentList"/>
    <dgm:cxn modelId="{9C44BE65-1AF3-4C27-952D-7CB5A0F0C16A}" type="presOf" srcId="{B89FB45F-2ABD-4A82-B932-7A2D5EF66FB7}" destId="{86B8B5C0-347F-4C0E-BCA9-AE141E2060DC}" srcOrd="0" destOrd="0" presId="urn:microsoft.com/office/officeart/2008/layout/VerticalAccentList"/>
    <dgm:cxn modelId="{2039A470-EBE1-4F10-BF12-68FC06392C40}" srcId="{EC508DC2-7C0C-4BCB-B318-EB8CC52E503A}" destId="{B89FB45F-2ABD-4A82-B932-7A2D5EF66FB7}" srcOrd="0" destOrd="0" parTransId="{7D69D8CB-DA9D-4FCD-9F00-BA4CA3D5511E}" sibTransId="{67FFBA3A-C6F0-473A-8A55-72902117AFCE}"/>
    <dgm:cxn modelId="{EE860352-C673-4564-8EC1-FFFC7603E423}" type="presOf" srcId="{074349F8-8E07-4350-AC82-644F6D92CEC3}" destId="{F0CED1C4-8D3D-4FBD-B812-312821579CA7}" srcOrd="0" destOrd="0" presId="urn:microsoft.com/office/officeart/2008/layout/VerticalAccentList"/>
    <dgm:cxn modelId="{C4A2C753-2553-4B81-BC6A-55DDEC22BC90}" type="presOf" srcId="{EC508DC2-7C0C-4BCB-B318-EB8CC52E503A}" destId="{7E780E28-1B40-4EA9-97B3-C746A5FEB2B2}" srcOrd="0" destOrd="0" presId="urn:microsoft.com/office/officeart/2008/layout/VerticalAccentList"/>
    <dgm:cxn modelId="{1CA9C38B-CBD5-4536-BAE9-ED67BAF42319}" srcId="{EC508DC2-7C0C-4BCB-B318-EB8CC52E503A}" destId="{074349F8-8E07-4350-AC82-644F6D92CEC3}" srcOrd="2" destOrd="0" parTransId="{60F47A35-AFC0-4067-9CAE-840F828B0828}" sibTransId="{3ED1F924-2A43-4CBB-88E5-62687E9C273F}"/>
    <dgm:cxn modelId="{918D55F5-CC32-4FC0-ABC3-AEFFFCAF509B}" srcId="{EC508DC2-7C0C-4BCB-B318-EB8CC52E503A}" destId="{1F33F466-83F6-4310-A356-AEAA7C972E00}" srcOrd="3" destOrd="0" parTransId="{8A437D8F-7550-41B6-AECA-4E5A52507F28}" sibTransId="{6B5C11AD-E9B5-4F10-9268-49D173C245F2}"/>
    <dgm:cxn modelId="{BFE5F677-1597-4634-A4CD-F953EF72FA01}" type="presParOf" srcId="{7E780E28-1B40-4EA9-97B3-C746A5FEB2B2}" destId="{EC7E505C-2078-49A4-B7C7-0D44BC283E51}" srcOrd="0" destOrd="0" presId="urn:microsoft.com/office/officeart/2008/layout/VerticalAccentList"/>
    <dgm:cxn modelId="{6BD74D3B-E54F-4DC2-B2F0-88EA430F915A}" type="presParOf" srcId="{EC7E505C-2078-49A4-B7C7-0D44BC283E51}" destId="{86B8B5C0-347F-4C0E-BCA9-AE141E2060DC}" srcOrd="0" destOrd="0" presId="urn:microsoft.com/office/officeart/2008/layout/VerticalAccentList"/>
    <dgm:cxn modelId="{A60CDE21-CB16-491C-B7FA-F36767BD7E81}" type="presParOf" srcId="{7E780E28-1B40-4EA9-97B3-C746A5FEB2B2}" destId="{AE3DC774-57BB-4420-A096-569565A04FBD}" srcOrd="1" destOrd="0" presId="urn:microsoft.com/office/officeart/2008/layout/VerticalAccentList"/>
    <dgm:cxn modelId="{00548D63-6877-468A-9709-F9C2DF0FDAE7}" type="presParOf" srcId="{AE3DC774-57BB-4420-A096-569565A04FBD}" destId="{061C8765-1EF7-4DAF-83DD-DFA0E500CD69}" srcOrd="0" destOrd="0" presId="urn:microsoft.com/office/officeart/2008/layout/VerticalAccentList"/>
    <dgm:cxn modelId="{A147037B-1EE4-4AD5-AFAD-CAB2F3085DBA}" type="presParOf" srcId="{AE3DC774-57BB-4420-A096-569565A04FBD}" destId="{12927B3A-206A-46DD-AE6F-5788255E2F6E}" srcOrd="1" destOrd="0" presId="urn:microsoft.com/office/officeart/2008/layout/VerticalAccentList"/>
    <dgm:cxn modelId="{B5E6A5AA-E800-45FA-8314-C6454C1CD335}" type="presParOf" srcId="{AE3DC774-57BB-4420-A096-569565A04FBD}" destId="{CA47F714-7BF5-4422-842F-D9A39132DEC6}" srcOrd="2" destOrd="0" presId="urn:microsoft.com/office/officeart/2008/layout/VerticalAccentList"/>
    <dgm:cxn modelId="{8551EA7C-8401-43BB-8FCF-D5AD29FE0AE0}" type="presParOf" srcId="{AE3DC774-57BB-4420-A096-569565A04FBD}" destId="{76B5494B-710D-40D5-BC71-D39993C8673F}" srcOrd="3" destOrd="0" presId="urn:microsoft.com/office/officeart/2008/layout/VerticalAccentList"/>
    <dgm:cxn modelId="{B2B910D8-2552-46AA-8B28-CCB87C22FAED}" type="presParOf" srcId="{AE3DC774-57BB-4420-A096-569565A04FBD}" destId="{D51360FE-F397-4263-885A-C10199C46BAC}" srcOrd="4" destOrd="0" presId="urn:microsoft.com/office/officeart/2008/layout/VerticalAccentList"/>
    <dgm:cxn modelId="{8B540416-93ED-4197-9215-00D703F61799}" type="presParOf" srcId="{AE3DC774-57BB-4420-A096-569565A04FBD}" destId="{459F4B45-2D3A-422F-A510-07B111EC62FF}" srcOrd="5" destOrd="0" presId="urn:microsoft.com/office/officeart/2008/layout/VerticalAccentList"/>
    <dgm:cxn modelId="{3E61119D-016B-4FDE-B696-4D248B001ED5}" type="presParOf" srcId="{AE3DC774-57BB-4420-A096-569565A04FBD}" destId="{65E4CC78-934E-4423-A432-2BFCB602ECC9}" srcOrd="6" destOrd="0" presId="urn:microsoft.com/office/officeart/2008/layout/VerticalAccentList"/>
    <dgm:cxn modelId="{A0138140-AC7D-41FC-B365-820F7D7C8A6D}" type="presParOf" srcId="{7E780E28-1B40-4EA9-97B3-C746A5FEB2B2}" destId="{6A98824A-5E0F-4762-A21B-BD7A780553C9}" srcOrd="2" destOrd="0" presId="urn:microsoft.com/office/officeart/2008/layout/VerticalAccentList"/>
    <dgm:cxn modelId="{DB52C675-AB18-4AAC-A7C6-8CC39376BEE4}" type="presParOf" srcId="{7E780E28-1B40-4EA9-97B3-C746A5FEB2B2}" destId="{1B7BFB82-03F8-4202-BBEC-4CDF73E039CD}" srcOrd="3" destOrd="0" presId="urn:microsoft.com/office/officeart/2008/layout/VerticalAccentList"/>
    <dgm:cxn modelId="{5AB5A4DC-DD75-4B24-8A70-D23BBFD970F7}" type="presParOf" srcId="{1B7BFB82-03F8-4202-BBEC-4CDF73E039CD}" destId="{4B94B713-A4E8-41AC-964F-65113D62B01C}" srcOrd="0" destOrd="0" presId="urn:microsoft.com/office/officeart/2008/layout/VerticalAccentList"/>
    <dgm:cxn modelId="{A2E7241E-7989-41BB-A4F4-570E06A965DD}" type="presParOf" srcId="{7E780E28-1B40-4EA9-97B3-C746A5FEB2B2}" destId="{5B49DA26-7794-4AC4-995C-E1B49A52F0DE}" srcOrd="4" destOrd="0" presId="urn:microsoft.com/office/officeart/2008/layout/VerticalAccentList"/>
    <dgm:cxn modelId="{6212983D-6957-4043-B444-922DCBEE69C7}" type="presParOf" srcId="{5B49DA26-7794-4AC4-995C-E1B49A52F0DE}" destId="{7F8F8D82-37C2-42C0-B502-78C6DF2BAC57}" srcOrd="0" destOrd="0" presId="urn:microsoft.com/office/officeart/2008/layout/VerticalAccentList"/>
    <dgm:cxn modelId="{8A5B106E-389C-4772-80EB-78301A09A8CB}" type="presParOf" srcId="{5B49DA26-7794-4AC4-995C-E1B49A52F0DE}" destId="{CA203349-991C-4CB8-902F-A743D2357314}" srcOrd="1" destOrd="0" presId="urn:microsoft.com/office/officeart/2008/layout/VerticalAccentList"/>
    <dgm:cxn modelId="{1CF36E5E-4F87-404C-9D70-7766A68F49D2}" type="presParOf" srcId="{5B49DA26-7794-4AC4-995C-E1B49A52F0DE}" destId="{AD9109DA-93DE-474D-974D-4E3EAB314D73}" srcOrd="2" destOrd="0" presId="urn:microsoft.com/office/officeart/2008/layout/VerticalAccentList"/>
    <dgm:cxn modelId="{871A4BEF-ECE0-43F9-943C-197CCC7E1235}" type="presParOf" srcId="{5B49DA26-7794-4AC4-995C-E1B49A52F0DE}" destId="{0181DF67-6ED0-42FE-A1E3-937F14992473}" srcOrd="3" destOrd="0" presId="urn:microsoft.com/office/officeart/2008/layout/VerticalAccentList"/>
    <dgm:cxn modelId="{8179CB8C-2E2E-4F14-B212-5B3EB652F7AE}" type="presParOf" srcId="{5B49DA26-7794-4AC4-995C-E1B49A52F0DE}" destId="{63F39DB8-3219-4557-97A1-1715A4DCF50E}" srcOrd="4" destOrd="0" presId="urn:microsoft.com/office/officeart/2008/layout/VerticalAccentList"/>
    <dgm:cxn modelId="{B8CF47AD-17A8-4F29-8DC4-32D5AB5C95A8}" type="presParOf" srcId="{5B49DA26-7794-4AC4-995C-E1B49A52F0DE}" destId="{735DEB52-3084-440B-A93F-F004FB3080B8}" srcOrd="5" destOrd="0" presId="urn:microsoft.com/office/officeart/2008/layout/VerticalAccentList"/>
    <dgm:cxn modelId="{28AA5D0F-D605-4F70-8973-7A0CFAF325F5}" type="presParOf" srcId="{5B49DA26-7794-4AC4-995C-E1B49A52F0DE}" destId="{1B4B7605-6ADC-4F6E-968D-88C8CE40184A}" srcOrd="6" destOrd="0" presId="urn:microsoft.com/office/officeart/2008/layout/VerticalAccentList"/>
    <dgm:cxn modelId="{321682EF-5135-42A6-A388-DE1A7F9A8BEA}" type="presParOf" srcId="{7E780E28-1B40-4EA9-97B3-C746A5FEB2B2}" destId="{438D5A4A-4313-46D0-A10F-31073F307E25}" srcOrd="5" destOrd="0" presId="urn:microsoft.com/office/officeart/2008/layout/VerticalAccentList"/>
    <dgm:cxn modelId="{CEFCA317-7156-4F0B-B469-5D3E170F4F08}" type="presParOf" srcId="{7E780E28-1B40-4EA9-97B3-C746A5FEB2B2}" destId="{C994AFBC-6BA4-45A9-A95F-CB36621294CA}" srcOrd="6" destOrd="0" presId="urn:microsoft.com/office/officeart/2008/layout/VerticalAccentList"/>
    <dgm:cxn modelId="{98D79F40-43B7-4C31-B0BA-612507E415AB}" type="presParOf" srcId="{C994AFBC-6BA4-45A9-A95F-CB36621294CA}" destId="{F0CED1C4-8D3D-4FBD-B812-312821579CA7}" srcOrd="0" destOrd="0" presId="urn:microsoft.com/office/officeart/2008/layout/VerticalAccentList"/>
    <dgm:cxn modelId="{CC3AFA9D-C0CB-427E-8E27-F3FDB45F85E1}" type="presParOf" srcId="{7E780E28-1B40-4EA9-97B3-C746A5FEB2B2}" destId="{57F7E523-EF47-470B-9159-444B0BF0666D}" srcOrd="7" destOrd="0" presId="urn:microsoft.com/office/officeart/2008/layout/VerticalAccentList"/>
    <dgm:cxn modelId="{8430BD9A-7508-48CC-9958-A9DD9874B9D1}" type="presParOf" srcId="{57F7E523-EF47-470B-9159-444B0BF0666D}" destId="{5A8B73E6-B116-4965-BAEA-87C120DA3B5D}" srcOrd="0" destOrd="0" presId="urn:microsoft.com/office/officeart/2008/layout/VerticalAccentList"/>
    <dgm:cxn modelId="{8E478E4D-93C3-45C4-A558-C5AD9728F933}" type="presParOf" srcId="{57F7E523-EF47-470B-9159-444B0BF0666D}" destId="{895FD409-472E-428F-A91E-5F694C8F2CF8}" srcOrd="1" destOrd="0" presId="urn:microsoft.com/office/officeart/2008/layout/VerticalAccentList"/>
    <dgm:cxn modelId="{61497720-9CC7-41D2-9880-005C159B7994}" type="presParOf" srcId="{57F7E523-EF47-470B-9159-444B0BF0666D}" destId="{ED7BBCE0-5C05-403E-96C5-FAEF0CE2BF9F}" srcOrd="2" destOrd="0" presId="urn:microsoft.com/office/officeart/2008/layout/VerticalAccentList"/>
    <dgm:cxn modelId="{AADCE4BC-2001-47CC-817E-0A8C200A4A3F}" type="presParOf" srcId="{57F7E523-EF47-470B-9159-444B0BF0666D}" destId="{044E7D75-A252-4E74-8126-012E6202F275}" srcOrd="3" destOrd="0" presId="urn:microsoft.com/office/officeart/2008/layout/VerticalAccentList"/>
    <dgm:cxn modelId="{D65A8543-CAC3-4D99-902F-8379735BE573}" type="presParOf" srcId="{57F7E523-EF47-470B-9159-444B0BF0666D}" destId="{CE762D5B-6374-420C-9CBC-3C68CD067469}" srcOrd="4" destOrd="0" presId="urn:microsoft.com/office/officeart/2008/layout/VerticalAccentList"/>
    <dgm:cxn modelId="{D299F741-D298-41D9-B721-DF9107BFD868}" type="presParOf" srcId="{57F7E523-EF47-470B-9159-444B0BF0666D}" destId="{CF1B4A48-38CE-496B-B0AA-F7DD724D5826}" srcOrd="5" destOrd="0" presId="urn:microsoft.com/office/officeart/2008/layout/VerticalAccentList"/>
    <dgm:cxn modelId="{C4655203-ECEF-4A2D-9217-80F50E1AA0BC}" type="presParOf" srcId="{57F7E523-EF47-470B-9159-444B0BF0666D}" destId="{9D8CA2A7-5A5B-479A-AB9A-F4E78568D742}" srcOrd="6" destOrd="0" presId="urn:microsoft.com/office/officeart/2008/layout/VerticalAccentList"/>
    <dgm:cxn modelId="{913804DC-BD6B-49A0-A834-CD1271FDE416}" type="presParOf" srcId="{7E780E28-1B40-4EA9-97B3-C746A5FEB2B2}" destId="{25220EC1-3EE9-49C9-AE5F-6A141DB605DA}" srcOrd="8" destOrd="0" presId="urn:microsoft.com/office/officeart/2008/layout/VerticalAccentList"/>
    <dgm:cxn modelId="{5ECB2E06-7B14-4139-B548-1CE9E058F8C9}" type="presParOf" srcId="{7E780E28-1B40-4EA9-97B3-C746A5FEB2B2}" destId="{8C626DC3-D52E-4A51-AB5B-E586C1F4CC2D}" srcOrd="9" destOrd="0" presId="urn:microsoft.com/office/officeart/2008/layout/VerticalAccentList"/>
    <dgm:cxn modelId="{D47CD311-828F-454E-BEBD-D244CD3B1233}" type="presParOf" srcId="{8C626DC3-D52E-4A51-AB5B-E586C1F4CC2D}" destId="{67C3FBD5-AB0B-470E-B469-04A51D935458}" srcOrd="0" destOrd="0" presId="urn:microsoft.com/office/officeart/2008/layout/VerticalAccentList"/>
    <dgm:cxn modelId="{6366CF76-1395-4145-A8D1-91311AD3A903}" type="presParOf" srcId="{7E780E28-1B40-4EA9-97B3-C746A5FEB2B2}" destId="{BB57F452-8073-426A-8A3F-00F90BC156F3}" srcOrd="10" destOrd="0" presId="urn:microsoft.com/office/officeart/2008/layout/VerticalAccentList"/>
    <dgm:cxn modelId="{5D401162-3A89-4972-8DFE-69C8D460F60F}" type="presParOf" srcId="{BB57F452-8073-426A-8A3F-00F90BC156F3}" destId="{2271B2B0-C319-420D-9694-A135A8F80B80}" srcOrd="0" destOrd="0" presId="urn:microsoft.com/office/officeart/2008/layout/VerticalAccentList"/>
    <dgm:cxn modelId="{BF6A2010-EEE5-4A0E-B9E3-CDAD8CE23604}" type="presParOf" srcId="{BB57F452-8073-426A-8A3F-00F90BC156F3}" destId="{359655EE-902B-427C-B3FA-7B7ABCE1BD19}" srcOrd="1" destOrd="0" presId="urn:microsoft.com/office/officeart/2008/layout/VerticalAccentList"/>
    <dgm:cxn modelId="{C1077D63-1E00-46AE-ADCF-724425B477BE}" type="presParOf" srcId="{BB57F452-8073-426A-8A3F-00F90BC156F3}" destId="{8A040225-E27D-476E-8497-ACE0A176CD2C}" srcOrd="2" destOrd="0" presId="urn:microsoft.com/office/officeart/2008/layout/VerticalAccentList"/>
    <dgm:cxn modelId="{05008254-DDC7-4FAE-8B7B-E18D5D8E9E81}" type="presParOf" srcId="{BB57F452-8073-426A-8A3F-00F90BC156F3}" destId="{3A66D94D-5818-486B-ACF5-7D951537FE56}" srcOrd="3" destOrd="0" presId="urn:microsoft.com/office/officeart/2008/layout/VerticalAccentList"/>
    <dgm:cxn modelId="{0DEEB468-DDAE-43C0-888A-A7910485E0C9}" type="presParOf" srcId="{BB57F452-8073-426A-8A3F-00F90BC156F3}" destId="{6F3B2601-CA26-47CB-80A6-2F85344517F7}" srcOrd="4" destOrd="0" presId="urn:microsoft.com/office/officeart/2008/layout/VerticalAccentList"/>
    <dgm:cxn modelId="{0B5DB425-2727-4380-B081-17559D700A61}" type="presParOf" srcId="{BB57F452-8073-426A-8A3F-00F90BC156F3}" destId="{0F9D0DE7-A280-49AD-9E0C-5AA16D3B34BC}" srcOrd="5" destOrd="0" presId="urn:microsoft.com/office/officeart/2008/layout/VerticalAccentList"/>
    <dgm:cxn modelId="{14E5FC25-801C-4CEE-B276-C58F90DE3B43}" type="presParOf" srcId="{BB57F452-8073-426A-8A3F-00F90BC156F3}" destId="{871640B9-487B-4C89-B62A-A202DB993F6D}"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EA1B44-BDA7-4A7F-9FA4-15B83B6B72C4}"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KE"/>
        </a:p>
      </dgm:t>
    </dgm:pt>
    <dgm:pt modelId="{2BF058C6-4D71-4485-838F-B9CAF1CC947F}">
      <dgm:prSet/>
      <dgm:spPr/>
      <dgm:t>
        <a:bodyPr/>
        <a:lstStyle/>
        <a:p>
          <a:r>
            <a:rPr lang="en-KE" b="1" dirty="0">
              <a:latin typeface="Calibri" panose="020F0502020204030204" pitchFamily="34" charset="0"/>
              <a:ea typeface="Calibri" panose="020F0502020204030204" pitchFamily="34" charset="0"/>
              <a:cs typeface="Calibri" panose="020F0502020204030204" pitchFamily="34" charset="0"/>
            </a:rPr>
            <a:t>Connecting to 'E' (Environment</a:t>
          </a:r>
          <a:r>
            <a:rPr lang="en-KE" b="1" dirty="0"/>
            <a:t>):</a:t>
          </a:r>
          <a:endParaRPr lang="en-KE" dirty="0"/>
        </a:p>
      </dgm:t>
    </dgm:pt>
    <dgm:pt modelId="{5BB3CAE0-73AD-4F48-B143-7272DEC80382}" type="parTrans" cxnId="{E05F2E53-C243-4D63-9670-617FD8206817}">
      <dgm:prSet/>
      <dgm:spPr/>
      <dgm:t>
        <a:bodyPr/>
        <a:lstStyle/>
        <a:p>
          <a:endParaRPr lang="en-KE"/>
        </a:p>
      </dgm:t>
    </dgm:pt>
    <dgm:pt modelId="{533E596B-4C97-463A-8866-E93735C96691}" type="sibTrans" cxnId="{E05F2E53-C243-4D63-9670-617FD8206817}">
      <dgm:prSet/>
      <dgm:spPr/>
      <dgm:t>
        <a:bodyPr/>
        <a:lstStyle/>
        <a:p>
          <a:endParaRPr lang="en-KE"/>
        </a:p>
      </dgm:t>
    </dgm:pt>
    <dgm:pt modelId="{93B99FD5-660E-4EB7-9C52-E949E72FF6FF}">
      <dgm:prSet/>
      <dgm:spPr/>
      <dgm:t>
        <a:bodyPr/>
        <a:lstStyle/>
        <a:p>
          <a:r>
            <a:rPr lang="en-KE" b="1" dirty="0">
              <a:latin typeface="Calibri" panose="020F0502020204030204" pitchFamily="34" charset="0"/>
              <a:ea typeface="Calibri" panose="020F0502020204030204" pitchFamily="34" charset="0"/>
              <a:cs typeface="Calibri" panose="020F0502020204030204" pitchFamily="34" charset="0"/>
            </a:rPr>
            <a:t>Physical Risks:</a:t>
          </a:r>
          <a:r>
            <a:rPr lang="en-KE" dirty="0">
              <a:latin typeface="Calibri" panose="020F0502020204030204" pitchFamily="34" charset="0"/>
              <a:ea typeface="Calibri" panose="020F0502020204030204" pitchFamily="34" charset="0"/>
              <a:cs typeface="Calibri" panose="020F0502020204030204" pitchFamily="34" charset="0"/>
            </a:rPr>
            <a:t> Climate insights (water stress, coastal erosion, biodiversity loss) translate to environmental degradation and asset damage (Examples: Horn of Africa agriculture, West African infrastructure, Southern African ecosystems).</a:t>
          </a:r>
        </a:p>
      </dgm:t>
    </dgm:pt>
    <dgm:pt modelId="{CF0CEC87-0784-49BC-A013-E1A20E6BA1E2}" type="parTrans" cxnId="{9BD7AAAA-F902-432A-9F89-58BD3ED102D3}">
      <dgm:prSet/>
      <dgm:spPr/>
      <dgm:t>
        <a:bodyPr/>
        <a:lstStyle/>
        <a:p>
          <a:endParaRPr lang="en-KE"/>
        </a:p>
      </dgm:t>
    </dgm:pt>
    <dgm:pt modelId="{02BFC5CB-E999-4618-98B7-7F582696F574}" type="sibTrans" cxnId="{9BD7AAAA-F902-432A-9F89-58BD3ED102D3}">
      <dgm:prSet/>
      <dgm:spPr/>
      <dgm:t>
        <a:bodyPr/>
        <a:lstStyle/>
        <a:p>
          <a:endParaRPr lang="en-KE"/>
        </a:p>
      </dgm:t>
    </dgm:pt>
    <dgm:pt modelId="{EE3FB774-969B-4294-9288-A818CA4DB3F1}">
      <dgm:prSet/>
      <dgm:spPr/>
      <dgm:t>
        <a:bodyPr/>
        <a:lstStyle/>
        <a:p>
          <a:r>
            <a:rPr lang="en-KE" b="1" dirty="0">
              <a:latin typeface="Calibri" panose="020F0502020204030204" pitchFamily="34" charset="0"/>
              <a:ea typeface="Calibri" panose="020F0502020204030204" pitchFamily="34" charset="0"/>
              <a:cs typeface="Calibri" panose="020F0502020204030204" pitchFamily="34" charset="0"/>
            </a:rPr>
            <a:t>Transition Risks &amp; Opportunities:</a:t>
          </a:r>
          <a:r>
            <a:rPr lang="en-KE" dirty="0">
              <a:latin typeface="Calibri" panose="020F0502020204030204" pitchFamily="34" charset="0"/>
              <a:ea typeface="Calibri" panose="020F0502020204030204" pitchFamily="34" charset="0"/>
              <a:cs typeface="Calibri" panose="020F0502020204030204" pitchFamily="34" charset="0"/>
            </a:rPr>
            <a:t> </a:t>
          </a:r>
          <a:r>
            <a:rPr lang="en-US" dirty="0">
              <a:latin typeface="Calibri" panose="020F0502020204030204" pitchFamily="34" charset="0"/>
              <a:ea typeface="Calibri" panose="020F0502020204030204" pitchFamily="34" charset="0"/>
              <a:cs typeface="Calibri" panose="020F0502020204030204" pitchFamily="34" charset="0"/>
            </a:rPr>
            <a:t> </a:t>
          </a:r>
          <a:r>
            <a:rPr lang="en-US" b="1" i="1" dirty="0">
              <a:latin typeface="Calibri" panose="020F0502020204030204" pitchFamily="34" charset="0"/>
              <a:ea typeface="Calibri" panose="020F0502020204030204" pitchFamily="34" charset="0"/>
              <a:cs typeface="Calibri" panose="020F0502020204030204" pitchFamily="34" charset="0"/>
            </a:rPr>
            <a:t>Risks</a:t>
          </a:r>
          <a:r>
            <a:rPr lang="en-US" dirty="0">
              <a:latin typeface="Calibri" panose="020F0502020204030204" pitchFamily="34" charset="0"/>
              <a:ea typeface="Calibri" panose="020F0502020204030204" pitchFamily="34" charset="0"/>
              <a:cs typeface="Calibri" panose="020F0502020204030204" pitchFamily="34" charset="0"/>
            </a:rPr>
            <a:t> for law &amp; policy change, new tech, Change in Market demands. </a:t>
          </a:r>
          <a:r>
            <a:rPr lang="en-US" b="1" i="1" dirty="0">
              <a:latin typeface="Calibri" panose="020F0502020204030204" pitchFamily="34" charset="0"/>
              <a:ea typeface="Calibri" panose="020F0502020204030204" pitchFamily="34" charset="0"/>
              <a:cs typeface="Calibri" panose="020F0502020204030204" pitchFamily="34" charset="0"/>
            </a:rPr>
            <a:t>Opportunity</a:t>
          </a:r>
          <a:r>
            <a:rPr lang="en-US" i="1" dirty="0">
              <a:latin typeface="Calibri" panose="020F0502020204030204" pitchFamily="34" charset="0"/>
              <a:ea typeface="Calibri" panose="020F0502020204030204" pitchFamily="34" charset="0"/>
              <a:cs typeface="Calibri" panose="020F0502020204030204" pitchFamily="34" charset="0"/>
            </a:rPr>
            <a:t> </a:t>
          </a:r>
          <a:r>
            <a:rPr lang="en-US" dirty="0">
              <a:latin typeface="Calibri" panose="020F0502020204030204" pitchFamily="34" charset="0"/>
              <a:ea typeface="Calibri" panose="020F0502020204030204" pitchFamily="34" charset="0"/>
              <a:cs typeface="Calibri" panose="020F0502020204030204" pitchFamily="34" charset="0"/>
            </a:rPr>
            <a:t>for innovation and  brand growth</a:t>
          </a:r>
          <a:r>
            <a:rPr lang="en-KE" dirty="0">
              <a:latin typeface="Calibri" panose="020F0502020204030204" pitchFamily="34" charset="0"/>
              <a:ea typeface="Calibri" panose="020F0502020204030204" pitchFamily="34" charset="0"/>
              <a:cs typeface="Calibri" panose="020F0502020204030204" pitchFamily="34" charset="0"/>
            </a:rPr>
            <a:t>(Examples: Nigerian oil, Africa's solar/wind </a:t>
          </a:r>
          <a:r>
            <a:rPr lang="en-US" dirty="0">
              <a:latin typeface="Calibri" panose="020F0502020204030204" pitchFamily="34" charset="0"/>
              <a:ea typeface="Calibri" panose="020F0502020204030204" pitchFamily="34" charset="0"/>
              <a:cs typeface="Calibri" panose="020F0502020204030204" pitchFamily="34" charset="0"/>
            </a:rPr>
            <a:t>sector</a:t>
          </a:r>
          <a:r>
            <a:rPr lang="en-KE" dirty="0">
              <a:latin typeface="Calibri" panose="020F0502020204030204" pitchFamily="34" charset="0"/>
              <a:ea typeface="Calibri" panose="020F0502020204030204" pitchFamily="34" charset="0"/>
              <a:cs typeface="Calibri" panose="020F0502020204030204" pitchFamily="34" charset="0"/>
            </a:rPr>
            <a:t>).</a:t>
          </a:r>
        </a:p>
      </dgm:t>
    </dgm:pt>
    <dgm:pt modelId="{4A05CD61-678C-4E46-904A-9F549C4CBBC4}" type="parTrans" cxnId="{1BF16CC3-960E-48D7-81B5-7A836534D537}">
      <dgm:prSet/>
      <dgm:spPr/>
      <dgm:t>
        <a:bodyPr/>
        <a:lstStyle/>
        <a:p>
          <a:endParaRPr lang="en-KE"/>
        </a:p>
      </dgm:t>
    </dgm:pt>
    <dgm:pt modelId="{925BB2CF-910E-47B1-BC53-E7F9220F56C3}" type="sibTrans" cxnId="{1BF16CC3-960E-48D7-81B5-7A836534D537}">
      <dgm:prSet/>
      <dgm:spPr/>
      <dgm:t>
        <a:bodyPr/>
        <a:lstStyle/>
        <a:p>
          <a:endParaRPr lang="en-KE"/>
        </a:p>
      </dgm:t>
    </dgm:pt>
    <dgm:pt modelId="{8D5827F1-57CC-4BA4-9950-47284D8D709B}">
      <dgm:prSet custT="1"/>
      <dgm:spPr/>
      <dgm:t>
        <a:bodyPr/>
        <a:lstStyle/>
        <a:p>
          <a:pPr marL="0" lvl="0" indent="0" algn="ctr" defTabSz="755650">
            <a:lnSpc>
              <a:spcPct val="90000"/>
            </a:lnSpc>
            <a:spcBef>
              <a:spcPct val="0"/>
            </a:spcBef>
            <a:spcAft>
              <a:spcPct val="35000"/>
            </a:spcAft>
            <a:buNone/>
          </a:pPr>
          <a:r>
            <a:rPr lang="en-KE" sz="1700" b="1" kern="1200" dirty="0">
              <a:solidFill>
                <a:prstClr val="white"/>
              </a:solidFill>
              <a:latin typeface="Calibri" panose="020F0502020204030204" pitchFamily="34" charset="0"/>
              <a:ea typeface="Calibri" panose="020F0502020204030204" pitchFamily="34" charset="0"/>
              <a:cs typeface="Calibri" panose="020F0502020204030204" pitchFamily="34" charset="0"/>
            </a:rPr>
            <a:t>Connecting to 'S' (Social):</a:t>
          </a:r>
        </a:p>
      </dgm:t>
    </dgm:pt>
    <dgm:pt modelId="{6D2F23A6-36E1-4147-A571-B2710D6BFB76}" type="parTrans" cxnId="{01519DC2-8B65-410A-BEA2-4F688C35D811}">
      <dgm:prSet/>
      <dgm:spPr/>
      <dgm:t>
        <a:bodyPr/>
        <a:lstStyle/>
        <a:p>
          <a:endParaRPr lang="en-KE"/>
        </a:p>
      </dgm:t>
    </dgm:pt>
    <dgm:pt modelId="{E9F079D8-7E17-4F12-8289-26E457023C3A}" type="sibTrans" cxnId="{01519DC2-8B65-410A-BEA2-4F688C35D811}">
      <dgm:prSet/>
      <dgm:spPr/>
      <dgm:t>
        <a:bodyPr/>
        <a:lstStyle/>
        <a:p>
          <a:endParaRPr lang="en-KE"/>
        </a:p>
      </dgm:t>
    </dgm:pt>
    <dgm:pt modelId="{8D72AB17-7FA9-40C5-985C-EB2962C2428E}">
      <dgm:prSet custT="1"/>
      <dgm:spPr/>
      <dgm:t>
        <a:bodyPr/>
        <a:lstStyle/>
        <a:p>
          <a:r>
            <a:rPr lang="en-KE" sz="1600"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Climate as a Social Amplifier: Climate insights (heatwaves, disasters, changing livelihoods) exacerbate inequalities and social vulnerabilities (Examples: Urban heat in Lagos/Nairobi, Mozambique cyclones, Sub-Saharan farmers).</a:t>
          </a:r>
        </a:p>
      </dgm:t>
    </dgm:pt>
    <dgm:pt modelId="{2F44564B-7C07-4D74-AA73-6DD1B8CA246D}" type="parTrans" cxnId="{44827F41-A326-4528-ABC8-7893F6A79A78}">
      <dgm:prSet/>
      <dgm:spPr/>
      <dgm:t>
        <a:bodyPr/>
        <a:lstStyle/>
        <a:p>
          <a:endParaRPr lang="en-KE"/>
        </a:p>
      </dgm:t>
    </dgm:pt>
    <dgm:pt modelId="{D0C142B9-AA51-4B10-904C-7511D351D3AA}" type="sibTrans" cxnId="{44827F41-A326-4528-ABC8-7893F6A79A78}">
      <dgm:prSet/>
      <dgm:spPr/>
      <dgm:t>
        <a:bodyPr/>
        <a:lstStyle/>
        <a:p>
          <a:endParaRPr lang="en-KE"/>
        </a:p>
      </dgm:t>
    </dgm:pt>
    <dgm:pt modelId="{225B1086-F5AA-44A0-92BB-B9E628619559}">
      <dgm:prSet custT="1"/>
      <dgm:spPr/>
      <dgm:t>
        <a:bodyPr/>
        <a:lstStyle/>
        <a:p>
          <a:pPr marL="0" lvl="0" indent="0" algn="ctr" defTabSz="755650">
            <a:lnSpc>
              <a:spcPct val="90000"/>
            </a:lnSpc>
            <a:spcBef>
              <a:spcPct val="0"/>
            </a:spcBef>
            <a:spcAft>
              <a:spcPct val="35000"/>
            </a:spcAft>
            <a:buNone/>
          </a:pPr>
          <a:r>
            <a:rPr lang="en-KE" sz="1700" b="1" kern="1200" dirty="0">
              <a:solidFill>
                <a:prstClr val="white"/>
              </a:solidFill>
              <a:latin typeface="Calibri" panose="020F0502020204030204" pitchFamily="34" charset="0"/>
              <a:ea typeface="Calibri" panose="020F0502020204030204" pitchFamily="34" charset="0"/>
              <a:cs typeface="Calibri" panose="020F0502020204030204" pitchFamily="34" charset="0"/>
            </a:rPr>
            <a:t>Connecting to 'G' (Governance):</a:t>
          </a:r>
        </a:p>
      </dgm:t>
    </dgm:pt>
    <dgm:pt modelId="{B35F2A02-E4EC-4EC9-8F77-EAE4A4E5B980}" type="parTrans" cxnId="{C90C07EA-5841-4D67-965C-2784D1993ADF}">
      <dgm:prSet/>
      <dgm:spPr/>
      <dgm:t>
        <a:bodyPr/>
        <a:lstStyle/>
        <a:p>
          <a:endParaRPr lang="en-KE"/>
        </a:p>
      </dgm:t>
    </dgm:pt>
    <dgm:pt modelId="{1155C6F8-206E-4856-A336-22DEF903E8FD}" type="sibTrans" cxnId="{C90C07EA-5841-4D67-965C-2784D1993ADF}">
      <dgm:prSet/>
      <dgm:spPr/>
      <dgm:t>
        <a:bodyPr/>
        <a:lstStyle/>
        <a:p>
          <a:endParaRPr lang="en-KE"/>
        </a:p>
      </dgm:t>
    </dgm:pt>
    <dgm:pt modelId="{8B4BA388-5B63-4C72-9861-A3702FA9D36B}">
      <dgm:prSet custT="1"/>
      <dgm:spPr/>
      <dgm:t>
        <a:bodyPr/>
        <a:lstStyle/>
        <a:p>
          <a:pPr marL="171450" lvl="1" indent="-171450" algn="l" defTabSz="711200">
            <a:lnSpc>
              <a:spcPct val="90000"/>
            </a:lnSpc>
            <a:spcBef>
              <a:spcPct val="0"/>
            </a:spcBef>
            <a:spcAft>
              <a:spcPct val="15000"/>
            </a:spcAft>
            <a:buChar char="•"/>
          </a:pPr>
          <a:r>
            <a:rPr lang="en-KE" sz="1600"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Policy &amp; Regulation: Climate commitments drive government actions like carbon pricing and adaptation plans (Examples: South Africa's carbon tax, National Adaptation Plans across Africa).</a:t>
          </a:r>
        </a:p>
      </dgm:t>
    </dgm:pt>
    <dgm:pt modelId="{601CFDA8-A762-4F32-8972-E150B5D052F0}" type="parTrans" cxnId="{DDFFCA81-DF65-44C1-AE5F-9C5FAF189F24}">
      <dgm:prSet/>
      <dgm:spPr/>
      <dgm:t>
        <a:bodyPr/>
        <a:lstStyle/>
        <a:p>
          <a:endParaRPr lang="en-KE"/>
        </a:p>
      </dgm:t>
    </dgm:pt>
    <dgm:pt modelId="{C36BF750-5863-4CE9-BE9D-F9A9E0429A33}" type="sibTrans" cxnId="{DDFFCA81-DF65-44C1-AE5F-9C5FAF189F24}">
      <dgm:prSet/>
      <dgm:spPr/>
      <dgm:t>
        <a:bodyPr/>
        <a:lstStyle/>
        <a:p>
          <a:endParaRPr lang="en-KE"/>
        </a:p>
      </dgm:t>
    </dgm:pt>
    <dgm:pt modelId="{7F24704B-E0F4-4FFE-8FB6-1945A06A7CF5}">
      <dgm:prSet custT="1"/>
      <dgm:spPr/>
      <dgm:t>
        <a:bodyPr/>
        <a:lstStyle/>
        <a:p>
          <a:pPr marL="171450" lvl="1" indent="-171450" algn="l" defTabSz="711200">
            <a:lnSpc>
              <a:spcPct val="90000"/>
            </a:lnSpc>
            <a:spcBef>
              <a:spcPct val="0"/>
            </a:spcBef>
            <a:spcAft>
              <a:spcPct val="15000"/>
            </a:spcAft>
            <a:buChar char="•"/>
          </a:pPr>
          <a:r>
            <a:rPr lang="en-KE" sz="1600"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Corporate Governance: Climate risk awareness requires board oversight and transparent reporting (Examples: Mining in Zambia, TCFD adoption</a:t>
          </a:r>
          <a:r>
            <a:rPr lang="en-US" sz="1600"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a:t>
          </a:r>
          <a:endParaRPr lang="en-KE" sz="1600"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endParaRPr>
        </a:p>
      </dgm:t>
    </dgm:pt>
    <dgm:pt modelId="{18817CE6-388E-4DA2-BA8E-019E3464F12F}" type="parTrans" cxnId="{E0000DB8-986C-4AC2-A545-9EBD55C295C6}">
      <dgm:prSet/>
      <dgm:spPr/>
      <dgm:t>
        <a:bodyPr/>
        <a:lstStyle/>
        <a:p>
          <a:endParaRPr lang="en-KE"/>
        </a:p>
      </dgm:t>
    </dgm:pt>
    <dgm:pt modelId="{9A0E7DE0-A99F-4053-882B-DC5D1B79F8C4}" type="sibTrans" cxnId="{E0000DB8-986C-4AC2-A545-9EBD55C295C6}">
      <dgm:prSet/>
      <dgm:spPr/>
      <dgm:t>
        <a:bodyPr/>
        <a:lstStyle/>
        <a:p>
          <a:endParaRPr lang="en-KE"/>
        </a:p>
      </dgm:t>
    </dgm:pt>
    <dgm:pt modelId="{B9F53CD6-9865-4A61-8550-5EC980679AFD}" type="pres">
      <dgm:prSet presAssocID="{6AEA1B44-BDA7-4A7F-9FA4-15B83B6B72C4}" presName="Name0" presStyleCnt="0">
        <dgm:presLayoutVars>
          <dgm:dir/>
          <dgm:animLvl val="lvl"/>
          <dgm:resizeHandles val="exact"/>
        </dgm:presLayoutVars>
      </dgm:prSet>
      <dgm:spPr/>
    </dgm:pt>
    <dgm:pt modelId="{3A1599C9-B60C-48A5-BFA7-9A5A3673999B}" type="pres">
      <dgm:prSet presAssocID="{2BF058C6-4D71-4485-838F-B9CAF1CC947F}" presName="composite" presStyleCnt="0"/>
      <dgm:spPr/>
    </dgm:pt>
    <dgm:pt modelId="{4474AF1A-3AB2-4CB5-AC34-9E3369C51190}" type="pres">
      <dgm:prSet presAssocID="{2BF058C6-4D71-4485-838F-B9CAF1CC947F}" presName="parTx" presStyleLbl="alignNode1" presStyleIdx="0" presStyleCnt="3" custLinFactNeighborX="63" custLinFactNeighborY="-5430">
        <dgm:presLayoutVars>
          <dgm:chMax val="0"/>
          <dgm:chPref val="0"/>
          <dgm:bulletEnabled val="1"/>
        </dgm:presLayoutVars>
      </dgm:prSet>
      <dgm:spPr/>
    </dgm:pt>
    <dgm:pt modelId="{64D99764-DF2D-4ED5-B75E-C53AE1EAC3EA}" type="pres">
      <dgm:prSet presAssocID="{2BF058C6-4D71-4485-838F-B9CAF1CC947F}" presName="desTx" presStyleLbl="alignAccFollowNode1" presStyleIdx="0" presStyleCnt="3">
        <dgm:presLayoutVars>
          <dgm:bulletEnabled val="1"/>
        </dgm:presLayoutVars>
      </dgm:prSet>
      <dgm:spPr/>
    </dgm:pt>
    <dgm:pt modelId="{11A7FDCF-5296-410F-B1C2-9D841A0DA83C}" type="pres">
      <dgm:prSet presAssocID="{533E596B-4C97-463A-8866-E93735C96691}" presName="space" presStyleCnt="0"/>
      <dgm:spPr/>
    </dgm:pt>
    <dgm:pt modelId="{D7096107-68C2-4B38-A935-F085314B73BD}" type="pres">
      <dgm:prSet presAssocID="{8D5827F1-57CC-4BA4-9950-47284D8D709B}" presName="composite" presStyleCnt="0"/>
      <dgm:spPr/>
    </dgm:pt>
    <dgm:pt modelId="{DBC7E62C-39FC-495F-832B-61A6E1BC79E5}" type="pres">
      <dgm:prSet presAssocID="{8D5827F1-57CC-4BA4-9950-47284D8D709B}" presName="parTx" presStyleLbl="alignNode1" presStyleIdx="1" presStyleCnt="3">
        <dgm:presLayoutVars>
          <dgm:chMax val="0"/>
          <dgm:chPref val="0"/>
          <dgm:bulletEnabled val="1"/>
        </dgm:presLayoutVars>
      </dgm:prSet>
      <dgm:spPr/>
    </dgm:pt>
    <dgm:pt modelId="{15FEBCAD-8E20-4D63-8C1B-F424396BD1EE}" type="pres">
      <dgm:prSet presAssocID="{8D5827F1-57CC-4BA4-9950-47284D8D709B}" presName="desTx" presStyleLbl="alignAccFollowNode1" presStyleIdx="1" presStyleCnt="3" custLinFactNeighborX="1493" custLinFactNeighborY="278">
        <dgm:presLayoutVars>
          <dgm:bulletEnabled val="1"/>
        </dgm:presLayoutVars>
      </dgm:prSet>
      <dgm:spPr/>
    </dgm:pt>
    <dgm:pt modelId="{9618F3CC-26CA-441A-AAE2-4268F5869D1F}" type="pres">
      <dgm:prSet presAssocID="{E9F079D8-7E17-4F12-8289-26E457023C3A}" presName="space" presStyleCnt="0"/>
      <dgm:spPr/>
    </dgm:pt>
    <dgm:pt modelId="{F8745895-0377-41B5-812D-C230967AA5AE}" type="pres">
      <dgm:prSet presAssocID="{225B1086-F5AA-44A0-92BB-B9E628619559}" presName="composite" presStyleCnt="0"/>
      <dgm:spPr/>
    </dgm:pt>
    <dgm:pt modelId="{36869D66-2CAC-41C1-B3E8-2B7A31D353EB}" type="pres">
      <dgm:prSet presAssocID="{225B1086-F5AA-44A0-92BB-B9E628619559}" presName="parTx" presStyleLbl="alignNode1" presStyleIdx="2" presStyleCnt="3">
        <dgm:presLayoutVars>
          <dgm:chMax val="0"/>
          <dgm:chPref val="0"/>
          <dgm:bulletEnabled val="1"/>
        </dgm:presLayoutVars>
      </dgm:prSet>
      <dgm:spPr/>
    </dgm:pt>
    <dgm:pt modelId="{9FA954D0-A0FE-42E2-B4E0-C2682FD03D29}" type="pres">
      <dgm:prSet presAssocID="{225B1086-F5AA-44A0-92BB-B9E628619559}" presName="desTx" presStyleLbl="alignAccFollowNode1" presStyleIdx="2" presStyleCnt="3">
        <dgm:presLayoutVars>
          <dgm:bulletEnabled val="1"/>
        </dgm:presLayoutVars>
      </dgm:prSet>
      <dgm:spPr/>
    </dgm:pt>
  </dgm:ptLst>
  <dgm:cxnLst>
    <dgm:cxn modelId="{997A6214-00B0-4EC9-AE83-8C7926443F80}" type="presOf" srcId="{8D5827F1-57CC-4BA4-9950-47284D8D709B}" destId="{DBC7E62C-39FC-495F-832B-61A6E1BC79E5}" srcOrd="0" destOrd="0" presId="urn:microsoft.com/office/officeart/2005/8/layout/hList1"/>
    <dgm:cxn modelId="{15E0671B-56F2-4DDE-8CE1-C6C5FB019051}" type="presOf" srcId="{8D72AB17-7FA9-40C5-985C-EB2962C2428E}" destId="{15FEBCAD-8E20-4D63-8C1B-F424396BD1EE}" srcOrd="0" destOrd="0" presId="urn:microsoft.com/office/officeart/2005/8/layout/hList1"/>
    <dgm:cxn modelId="{44827F41-A326-4528-ABC8-7893F6A79A78}" srcId="{8D5827F1-57CC-4BA4-9950-47284D8D709B}" destId="{8D72AB17-7FA9-40C5-985C-EB2962C2428E}" srcOrd="0" destOrd="0" parTransId="{2F44564B-7C07-4D74-AA73-6DD1B8CA246D}" sibTransId="{D0C142B9-AA51-4B10-904C-7511D351D3AA}"/>
    <dgm:cxn modelId="{7390774D-BDF8-4CB3-B357-36BFA99EA041}" type="presOf" srcId="{2BF058C6-4D71-4485-838F-B9CAF1CC947F}" destId="{4474AF1A-3AB2-4CB5-AC34-9E3369C51190}" srcOrd="0" destOrd="0" presId="urn:microsoft.com/office/officeart/2005/8/layout/hList1"/>
    <dgm:cxn modelId="{C92A806F-8895-44BB-82C2-327E03FA55F2}" type="presOf" srcId="{8B4BA388-5B63-4C72-9861-A3702FA9D36B}" destId="{9FA954D0-A0FE-42E2-B4E0-C2682FD03D29}" srcOrd="0" destOrd="0" presId="urn:microsoft.com/office/officeart/2005/8/layout/hList1"/>
    <dgm:cxn modelId="{E05F2E53-C243-4D63-9670-617FD8206817}" srcId="{6AEA1B44-BDA7-4A7F-9FA4-15B83B6B72C4}" destId="{2BF058C6-4D71-4485-838F-B9CAF1CC947F}" srcOrd="0" destOrd="0" parTransId="{5BB3CAE0-73AD-4F48-B143-7272DEC80382}" sibTransId="{533E596B-4C97-463A-8866-E93735C96691}"/>
    <dgm:cxn modelId="{F4A27E80-CAA0-44C1-AB30-96699ACF6117}" type="presOf" srcId="{7F24704B-E0F4-4FFE-8FB6-1945A06A7CF5}" destId="{9FA954D0-A0FE-42E2-B4E0-C2682FD03D29}" srcOrd="0" destOrd="1" presId="urn:microsoft.com/office/officeart/2005/8/layout/hList1"/>
    <dgm:cxn modelId="{DDFFCA81-DF65-44C1-AE5F-9C5FAF189F24}" srcId="{225B1086-F5AA-44A0-92BB-B9E628619559}" destId="{8B4BA388-5B63-4C72-9861-A3702FA9D36B}" srcOrd="0" destOrd="0" parTransId="{601CFDA8-A762-4F32-8972-E150B5D052F0}" sibTransId="{C36BF750-5863-4CE9-BE9D-F9A9E0429A33}"/>
    <dgm:cxn modelId="{BA418B87-E9D4-4604-8192-327A3C034173}" type="presOf" srcId="{EE3FB774-969B-4294-9288-A818CA4DB3F1}" destId="{64D99764-DF2D-4ED5-B75E-C53AE1EAC3EA}" srcOrd="0" destOrd="1" presId="urn:microsoft.com/office/officeart/2005/8/layout/hList1"/>
    <dgm:cxn modelId="{FD83F4A3-B1A8-4847-8F9E-452F0C35F821}" type="presOf" srcId="{93B99FD5-660E-4EB7-9C52-E949E72FF6FF}" destId="{64D99764-DF2D-4ED5-B75E-C53AE1EAC3EA}" srcOrd="0" destOrd="0" presId="urn:microsoft.com/office/officeart/2005/8/layout/hList1"/>
    <dgm:cxn modelId="{9BD7AAAA-F902-432A-9F89-58BD3ED102D3}" srcId="{2BF058C6-4D71-4485-838F-B9CAF1CC947F}" destId="{93B99FD5-660E-4EB7-9C52-E949E72FF6FF}" srcOrd="0" destOrd="0" parTransId="{CF0CEC87-0784-49BC-A013-E1A20E6BA1E2}" sibTransId="{02BFC5CB-E999-4618-98B7-7F582696F574}"/>
    <dgm:cxn modelId="{BD2089AD-15DD-462F-8CDE-406B0377E32D}" type="presOf" srcId="{6AEA1B44-BDA7-4A7F-9FA4-15B83B6B72C4}" destId="{B9F53CD6-9865-4A61-8550-5EC980679AFD}" srcOrd="0" destOrd="0" presId="urn:microsoft.com/office/officeart/2005/8/layout/hList1"/>
    <dgm:cxn modelId="{E0000DB8-986C-4AC2-A545-9EBD55C295C6}" srcId="{225B1086-F5AA-44A0-92BB-B9E628619559}" destId="{7F24704B-E0F4-4FFE-8FB6-1945A06A7CF5}" srcOrd="1" destOrd="0" parTransId="{18817CE6-388E-4DA2-BA8E-019E3464F12F}" sibTransId="{9A0E7DE0-A99F-4053-882B-DC5D1B79F8C4}"/>
    <dgm:cxn modelId="{01519DC2-8B65-410A-BEA2-4F688C35D811}" srcId="{6AEA1B44-BDA7-4A7F-9FA4-15B83B6B72C4}" destId="{8D5827F1-57CC-4BA4-9950-47284D8D709B}" srcOrd="1" destOrd="0" parTransId="{6D2F23A6-36E1-4147-A571-B2710D6BFB76}" sibTransId="{E9F079D8-7E17-4F12-8289-26E457023C3A}"/>
    <dgm:cxn modelId="{1BF16CC3-960E-48D7-81B5-7A836534D537}" srcId="{2BF058C6-4D71-4485-838F-B9CAF1CC947F}" destId="{EE3FB774-969B-4294-9288-A818CA4DB3F1}" srcOrd="1" destOrd="0" parTransId="{4A05CD61-678C-4E46-904A-9F549C4CBBC4}" sibTransId="{925BB2CF-910E-47B1-BC53-E7F9220F56C3}"/>
    <dgm:cxn modelId="{A7F6DCD3-3C76-4712-BED1-21BEC155ED79}" type="presOf" srcId="{225B1086-F5AA-44A0-92BB-B9E628619559}" destId="{36869D66-2CAC-41C1-B3E8-2B7A31D353EB}" srcOrd="0" destOrd="0" presId="urn:microsoft.com/office/officeart/2005/8/layout/hList1"/>
    <dgm:cxn modelId="{C90C07EA-5841-4D67-965C-2784D1993ADF}" srcId="{6AEA1B44-BDA7-4A7F-9FA4-15B83B6B72C4}" destId="{225B1086-F5AA-44A0-92BB-B9E628619559}" srcOrd="2" destOrd="0" parTransId="{B35F2A02-E4EC-4EC9-8F77-EAE4A4E5B980}" sibTransId="{1155C6F8-206E-4856-A336-22DEF903E8FD}"/>
    <dgm:cxn modelId="{E389B17C-5576-426C-9073-D9EA610B8E34}" type="presParOf" srcId="{B9F53CD6-9865-4A61-8550-5EC980679AFD}" destId="{3A1599C9-B60C-48A5-BFA7-9A5A3673999B}" srcOrd="0" destOrd="0" presId="urn:microsoft.com/office/officeart/2005/8/layout/hList1"/>
    <dgm:cxn modelId="{969CF543-098E-4029-B890-91E72549B7AF}" type="presParOf" srcId="{3A1599C9-B60C-48A5-BFA7-9A5A3673999B}" destId="{4474AF1A-3AB2-4CB5-AC34-9E3369C51190}" srcOrd="0" destOrd="0" presId="urn:microsoft.com/office/officeart/2005/8/layout/hList1"/>
    <dgm:cxn modelId="{519BA22D-5495-4EC5-BC8F-26D97DE29454}" type="presParOf" srcId="{3A1599C9-B60C-48A5-BFA7-9A5A3673999B}" destId="{64D99764-DF2D-4ED5-B75E-C53AE1EAC3EA}" srcOrd="1" destOrd="0" presId="urn:microsoft.com/office/officeart/2005/8/layout/hList1"/>
    <dgm:cxn modelId="{04A6F571-FE1D-4C68-A5FA-8C73B93F87F4}" type="presParOf" srcId="{B9F53CD6-9865-4A61-8550-5EC980679AFD}" destId="{11A7FDCF-5296-410F-B1C2-9D841A0DA83C}" srcOrd="1" destOrd="0" presId="urn:microsoft.com/office/officeart/2005/8/layout/hList1"/>
    <dgm:cxn modelId="{78724C26-BC50-4A2E-A9B1-BE1424BEA3F4}" type="presParOf" srcId="{B9F53CD6-9865-4A61-8550-5EC980679AFD}" destId="{D7096107-68C2-4B38-A935-F085314B73BD}" srcOrd="2" destOrd="0" presId="urn:microsoft.com/office/officeart/2005/8/layout/hList1"/>
    <dgm:cxn modelId="{F4E43F29-899D-4DED-B781-F9514901B5B7}" type="presParOf" srcId="{D7096107-68C2-4B38-A935-F085314B73BD}" destId="{DBC7E62C-39FC-495F-832B-61A6E1BC79E5}" srcOrd="0" destOrd="0" presId="urn:microsoft.com/office/officeart/2005/8/layout/hList1"/>
    <dgm:cxn modelId="{C5455448-2E6B-4387-885C-BDB1FF2C231A}" type="presParOf" srcId="{D7096107-68C2-4B38-A935-F085314B73BD}" destId="{15FEBCAD-8E20-4D63-8C1B-F424396BD1EE}" srcOrd="1" destOrd="0" presId="urn:microsoft.com/office/officeart/2005/8/layout/hList1"/>
    <dgm:cxn modelId="{47DF7FF9-60B2-49E5-8975-6CFE71623FD8}" type="presParOf" srcId="{B9F53CD6-9865-4A61-8550-5EC980679AFD}" destId="{9618F3CC-26CA-441A-AAE2-4268F5869D1F}" srcOrd="3" destOrd="0" presId="urn:microsoft.com/office/officeart/2005/8/layout/hList1"/>
    <dgm:cxn modelId="{2D84AA01-8EBC-4138-9D95-1E0FE05E6A6A}" type="presParOf" srcId="{B9F53CD6-9865-4A61-8550-5EC980679AFD}" destId="{F8745895-0377-41B5-812D-C230967AA5AE}" srcOrd="4" destOrd="0" presId="urn:microsoft.com/office/officeart/2005/8/layout/hList1"/>
    <dgm:cxn modelId="{0F1AC073-9807-4FF0-8CC2-07A6B8F363E8}" type="presParOf" srcId="{F8745895-0377-41B5-812D-C230967AA5AE}" destId="{36869D66-2CAC-41C1-B3E8-2B7A31D353EB}" srcOrd="0" destOrd="0" presId="urn:microsoft.com/office/officeart/2005/8/layout/hList1"/>
    <dgm:cxn modelId="{AA1F5A1A-562F-4AA7-8B97-F3655E206B48}" type="presParOf" srcId="{F8745895-0377-41B5-812D-C230967AA5AE}" destId="{9FA954D0-A0FE-42E2-B4E0-C2682FD03D29}" srcOrd="1" destOrd="0" presId="urn:microsoft.com/office/officeart/2005/8/layout/hList1"/>
  </dgm:cxnLst>
  <dgm:bg>
    <a:solidFill>
      <a:schemeClr val="accent4">
        <a:lumMod val="20000"/>
        <a:lumOff val="8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F9704B2-B68C-485B-B7BA-34533CE8F003}" type="doc">
      <dgm:prSet loTypeId="urn:microsoft.com/office/officeart/2005/8/layout/process4" loCatId="list" qsTypeId="urn:microsoft.com/office/officeart/2005/8/quickstyle/simple4" qsCatId="simple" csTypeId="urn:microsoft.com/office/officeart/2005/8/colors/colorful3" csCatId="colorful" phldr="1"/>
      <dgm:spPr/>
      <dgm:t>
        <a:bodyPr/>
        <a:lstStyle/>
        <a:p>
          <a:endParaRPr lang="en-KE"/>
        </a:p>
      </dgm:t>
    </dgm:pt>
    <dgm:pt modelId="{D62AA297-94CC-4764-BF2F-A1114D46CCE4}">
      <dgm:prSet/>
      <dgm:spPr/>
      <dgm:t>
        <a:bodyPr/>
        <a:lstStyle/>
        <a:p>
          <a:r>
            <a:rPr lang="en-US" b="0" i="0" baseline="0" dirty="0">
              <a:latin typeface="Calibri" panose="020F0502020204030204" pitchFamily="34" charset="0"/>
              <a:ea typeface="Calibri" panose="020F0502020204030204" pitchFamily="34" charset="0"/>
              <a:cs typeface="Calibri" panose="020F0502020204030204" pitchFamily="34" charset="0"/>
            </a:rPr>
            <a:t>What costs more—acting on climate change or doing nothing?</a:t>
          </a:r>
          <a:br>
            <a:rPr lang="en-US" b="0" i="0" baseline="0" dirty="0">
              <a:latin typeface="Calibri" panose="020F0502020204030204" pitchFamily="34" charset="0"/>
              <a:ea typeface="Calibri" panose="020F0502020204030204" pitchFamily="34" charset="0"/>
              <a:cs typeface="Calibri" panose="020F0502020204030204" pitchFamily="34" charset="0"/>
            </a:rPr>
          </a:br>
          <a:r>
            <a:rPr lang="en-US" b="1" i="0" baseline="0" dirty="0">
              <a:latin typeface="Calibri" panose="020F0502020204030204" pitchFamily="34" charset="0"/>
              <a:ea typeface="Calibri" panose="020F0502020204030204" pitchFamily="34" charset="0"/>
              <a:cs typeface="Calibri" panose="020F0502020204030204" pitchFamily="34" charset="0"/>
            </a:rPr>
            <a:t>Inaction</a:t>
          </a:r>
          <a:r>
            <a:rPr lang="en-US" b="0" i="0" baseline="0" dirty="0">
              <a:latin typeface="Calibri" panose="020F0502020204030204" pitchFamily="34" charset="0"/>
              <a:ea typeface="Calibri" panose="020F0502020204030204" pitchFamily="34" charset="0"/>
              <a:cs typeface="Calibri" panose="020F0502020204030204" pitchFamily="34" charset="0"/>
            </a:rPr>
            <a:t> may cost over 10% of global GDP annually by 2100 — with the harshest impacts in emerging markets</a:t>
          </a:r>
          <a:r>
            <a:rPr lang="en-US" b="0" i="0" baseline="0" dirty="0"/>
            <a:t>.</a:t>
          </a:r>
          <a:endParaRPr lang="en-KE" dirty="0"/>
        </a:p>
      </dgm:t>
    </dgm:pt>
    <dgm:pt modelId="{E1CA914A-DEF4-4809-ABC4-71528324AE8C}" type="parTrans" cxnId="{36234402-A0FA-426D-A2B2-5FB31AA844C9}">
      <dgm:prSet/>
      <dgm:spPr/>
      <dgm:t>
        <a:bodyPr/>
        <a:lstStyle/>
        <a:p>
          <a:endParaRPr lang="en-KE"/>
        </a:p>
      </dgm:t>
    </dgm:pt>
    <dgm:pt modelId="{E4C2BA99-8B62-4314-8C85-EDCDE43D8820}" type="sibTrans" cxnId="{36234402-A0FA-426D-A2B2-5FB31AA844C9}">
      <dgm:prSet/>
      <dgm:spPr/>
      <dgm:t>
        <a:bodyPr/>
        <a:lstStyle/>
        <a:p>
          <a:endParaRPr lang="en-KE"/>
        </a:p>
      </dgm:t>
    </dgm:pt>
    <dgm:pt modelId="{76B13B06-DE35-429D-8C36-2650F5402DA4}">
      <dgm:prSet/>
      <dgm:spPr/>
      <dgm:t>
        <a:bodyPr/>
        <a:lstStyle/>
        <a:p>
          <a:r>
            <a:rPr lang="en-US" b="1" i="0" baseline="0" dirty="0"/>
            <a:t>📌 </a:t>
          </a:r>
          <a:r>
            <a:rPr lang="en-US" b="1" i="0" baseline="0" dirty="0">
              <a:latin typeface="Calibri" panose="020F0502020204030204" pitchFamily="34" charset="0"/>
              <a:ea typeface="Calibri" panose="020F0502020204030204" pitchFamily="34" charset="0"/>
              <a:cs typeface="Calibri" panose="020F0502020204030204" pitchFamily="34" charset="0"/>
            </a:rPr>
            <a:t>Why  Climate and ESG?</a:t>
          </a:r>
          <a:br>
            <a:rPr lang="en-US" b="1" i="0" baseline="0" dirty="0">
              <a:latin typeface="Calibri" panose="020F0502020204030204" pitchFamily="34" charset="0"/>
              <a:ea typeface="Calibri" panose="020F0502020204030204" pitchFamily="34" charset="0"/>
              <a:cs typeface="Calibri" panose="020F0502020204030204" pitchFamily="34" charset="0"/>
            </a:rPr>
          </a:br>
          <a:r>
            <a:rPr lang="en-US" b="0" i="0" baseline="0" dirty="0">
              <a:latin typeface="Calibri" panose="020F0502020204030204" pitchFamily="34" charset="0"/>
              <a:ea typeface="Calibri" panose="020F0502020204030204" pitchFamily="34" charset="0"/>
              <a:cs typeface="Calibri" panose="020F0502020204030204" pitchFamily="34" charset="0"/>
            </a:rPr>
            <a:t>Climate change = financial risk + opportunity</a:t>
          </a:r>
          <a:br>
            <a:rPr lang="en-US" b="0" i="0" baseline="0" dirty="0">
              <a:latin typeface="Calibri" panose="020F0502020204030204" pitchFamily="34" charset="0"/>
              <a:ea typeface="Calibri" panose="020F0502020204030204" pitchFamily="34" charset="0"/>
              <a:cs typeface="Calibri" panose="020F0502020204030204" pitchFamily="34" charset="0"/>
            </a:rPr>
          </a:br>
          <a:r>
            <a:rPr lang="en-US" b="0" i="0" baseline="0" dirty="0">
              <a:latin typeface="Calibri" panose="020F0502020204030204" pitchFamily="34" charset="0"/>
              <a:ea typeface="Calibri" panose="020F0502020204030204" pitchFamily="34" charset="0"/>
              <a:cs typeface="Calibri" panose="020F0502020204030204" pitchFamily="34" charset="0"/>
            </a:rPr>
            <a:t> For Example, South Africa in Northern Cape  faces heatwaves, and crop failures.</a:t>
          </a:r>
          <a:br>
            <a:rPr lang="en-US" b="0" i="0" baseline="0" dirty="0">
              <a:latin typeface="Calibri" panose="020F0502020204030204" pitchFamily="34" charset="0"/>
              <a:ea typeface="Calibri" panose="020F0502020204030204" pitchFamily="34" charset="0"/>
              <a:cs typeface="Calibri" panose="020F0502020204030204" pitchFamily="34" charset="0"/>
            </a:rPr>
          </a:br>
          <a:r>
            <a:rPr lang="en-US" b="0" i="0" baseline="0" dirty="0">
              <a:latin typeface="Calibri" panose="020F0502020204030204" pitchFamily="34" charset="0"/>
              <a:ea typeface="Calibri" panose="020F0502020204030204" pitchFamily="34" charset="0"/>
              <a:cs typeface="Calibri" panose="020F0502020204030204" pitchFamily="34" charset="0"/>
            </a:rPr>
            <a:t> ESG helps manage risk, build resilience, and attract sustainable capital</a:t>
          </a:r>
          <a:endParaRPr lang="en-KE" dirty="0">
            <a:latin typeface="Calibri" panose="020F0502020204030204" pitchFamily="34" charset="0"/>
            <a:ea typeface="Calibri" panose="020F0502020204030204" pitchFamily="34" charset="0"/>
            <a:cs typeface="Calibri" panose="020F0502020204030204" pitchFamily="34" charset="0"/>
          </a:endParaRPr>
        </a:p>
      </dgm:t>
    </dgm:pt>
    <dgm:pt modelId="{D097E5EF-9EEA-4D07-9DFC-E15A0724BE1B}" type="parTrans" cxnId="{630735C7-24AF-41CD-90BC-939ADE577942}">
      <dgm:prSet/>
      <dgm:spPr/>
      <dgm:t>
        <a:bodyPr/>
        <a:lstStyle/>
        <a:p>
          <a:endParaRPr lang="en-KE"/>
        </a:p>
      </dgm:t>
    </dgm:pt>
    <dgm:pt modelId="{E7043576-6CD4-4986-A84A-C70AC76C09EE}" type="sibTrans" cxnId="{630735C7-24AF-41CD-90BC-939ADE577942}">
      <dgm:prSet/>
      <dgm:spPr/>
      <dgm:t>
        <a:bodyPr/>
        <a:lstStyle/>
        <a:p>
          <a:endParaRPr lang="en-KE"/>
        </a:p>
      </dgm:t>
    </dgm:pt>
    <dgm:pt modelId="{70FA613D-A6BA-4408-9497-F1ACB7B9A484}" type="pres">
      <dgm:prSet presAssocID="{9F9704B2-B68C-485B-B7BA-34533CE8F003}" presName="Name0" presStyleCnt="0">
        <dgm:presLayoutVars>
          <dgm:dir/>
          <dgm:animLvl val="lvl"/>
          <dgm:resizeHandles val="exact"/>
        </dgm:presLayoutVars>
      </dgm:prSet>
      <dgm:spPr/>
    </dgm:pt>
    <dgm:pt modelId="{922415EA-0935-4B16-B5D8-F3C26805B8FC}" type="pres">
      <dgm:prSet presAssocID="{76B13B06-DE35-429D-8C36-2650F5402DA4}" presName="boxAndChildren" presStyleCnt="0"/>
      <dgm:spPr/>
    </dgm:pt>
    <dgm:pt modelId="{DD87E37F-FA61-4CF5-8BFB-0933F6D6D656}" type="pres">
      <dgm:prSet presAssocID="{76B13B06-DE35-429D-8C36-2650F5402DA4}" presName="parentTextBox" presStyleLbl="node1" presStyleIdx="0" presStyleCnt="2"/>
      <dgm:spPr/>
    </dgm:pt>
    <dgm:pt modelId="{025BE983-880C-49BE-A6C6-90E251603581}" type="pres">
      <dgm:prSet presAssocID="{E4C2BA99-8B62-4314-8C85-EDCDE43D8820}" presName="sp" presStyleCnt="0"/>
      <dgm:spPr/>
    </dgm:pt>
    <dgm:pt modelId="{9C668BD3-EBEF-4592-94E3-9CAC2D590EAD}" type="pres">
      <dgm:prSet presAssocID="{D62AA297-94CC-4764-BF2F-A1114D46CCE4}" presName="arrowAndChildren" presStyleCnt="0"/>
      <dgm:spPr/>
    </dgm:pt>
    <dgm:pt modelId="{D54981DB-AB7F-43A2-BDF1-F12694C90235}" type="pres">
      <dgm:prSet presAssocID="{D62AA297-94CC-4764-BF2F-A1114D46CCE4}" presName="parentTextArrow" presStyleLbl="node1" presStyleIdx="1" presStyleCnt="2" custScaleX="72918" custScaleY="100148"/>
      <dgm:spPr/>
    </dgm:pt>
  </dgm:ptLst>
  <dgm:cxnLst>
    <dgm:cxn modelId="{36234402-A0FA-426D-A2B2-5FB31AA844C9}" srcId="{9F9704B2-B68C-485B-B7BA-34533CE8F003}" destId="{D62AA297-94CC-4764-BF2F-A1114D46CCE4}" srcOrd="0" destOrd="0" parTransId="{E1CA914A-DEF4-4809-ABC4-71528324AE8C}" sibTransId="{E4C2BA99-8B62-4314-8C85-EDCDE43D8820}"/>
    <dgm:cxn modelId="{A5105F92-E035-494E-AB31-EAC87175A038}" type="presOf" srcId="{76B13B06-DE35-429D-8C36-2650F5402DA4}" destId="{DD87E37F-FA61-4CF5-8BFB-0933F6D6D656}" srcOrd="0" destOrd="0" presId="urn:microsoft.com/office/officeart/2005/8/layout/process4"/>
    <dgm:cxn modelId="{630735C7-24AF-41CD-90BC-939ADE577942}" srcId="{9F9704B2-B68C-485B-B7BA-34533CE8F003}" destId="{76B13B06-DE35-429D-8C36-2650F5402DA4}" srcOrd="1" destOrd="0" parTransId="{D097E5EF-9EEA-4D07-9DFC-E15A0724BE1B}" sibTransId="{E7043576-6CD4-4986-A84A-C70AC76C09EE}"/>
    <dgm:cxn modelId="{F1E63DE6-49A7-47CF-81DD-0A65D37CCFB2}" type="presOf" srcId="{9F9704B2-B68C-485B-B7BA-34533CE8F003}" destId="{70FA613D-A6BA-4408-9497-F1ACB7B9A484}" srcOrd="0" destOrd="0" presId="urn:microsoft.com/office/officeart/2005/8/layout/process4"/>
    <dgm:cxn modelId="{365F51F3-8F1F-4753-B9B9-421045919D82}" type="presOf" srcId="{D62AA297-94CC-4764-BF2F-A1114D46CCE4}" destId="{D54981DB-AB7F-43A2-BDF1-F12694C90235}" srcOrd="0" destOrd="0" presId="urn:microsoft.com/office/officeart/2005/8/layout/process4"/>
    <dgm:cxn modelId="{76A64262-3906-4EF6-A832-79F9E505E71F}" type="presParOf" srcId="{70FA613D-A6BA-4408-9497-F1ACB7B9A484}" destId="{922415EA-0935-4B16-B5D8-F3C26805B8FC}" srcOrd="0" destOrd="0" presId="urn:microsoft.com/office/officeart/2005/8/layout/process4"/>
    <dgm:cxn modelId="{B5AF9A80-F717-455D-9070-8D53BF8DC0CB}" type="presParOf" srcId="{922415EA-0935-4B16-B5D8-F3C26805B8FC}" destId="{DD87E37F-FA61-4CF5-8BFB-0933F6D6D656}" srcOrd="0" destOrd="0" presId="urn:microsoft.com/office/officeart/2005/8/layout/process4"/>
    <dgm:cxn modelId="{A956978D-702D-4978-AC83-16D29FE3E24F}" type="presParOf" srcId="{70FA613D-A6BA-4408-9497-F1ACB7B9A484}" destId="{025BE983-880C-49BE-A6C6-90E251603581}" srcOrd="1" destOrd="0" presId="urn:microsoft.com/office/officeart/2005/8/layout/process4"/>
    <dgm:cxn modelId="{A5F6DE9F-1B03-475A-8E8D-E264E663FDAC}" type="presParOf" srcId="{70FA613D-A6BA-4408-9497-F1ACB7B9A484}" destId="{9C668BD3-EBEF-4592-94E3-9CAC2D590EAD}" srcOrd="2" destOrd="0" presId="urn:microsoft.com/office/officeart/2005/8/layout/process4"/>
    <dgm:cxn modelId="{C62C5312-5A56-41F8-AF6D-BF01C7567717}" type="presParOf" srcId="{9C668BD3-EBEF-4592-94E3-9CAC2D590EAD}" destId="{D54981DB-AB7F-43A2-BDF1-F12694C90235}"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1B07A70-8441-41B9-955A-076DB55400AC}" type="doc">
      <dgm:prSet loTypeId="urn:microsoft.com/office/officeart/2005/8/layout/vList6" loCatId="process" qsTypeId="urn:microsoft.com/office/officeart/2005/8/quickstyle/simple4" qsCatId="simple" csTypeId="urn:microsoft.com/office/officeart/2005/8/colors/accent1_2" csCatId="accent1" phldr="1"/>
      <dgm:spPr/>
      <dgm:t>
        <a:bodyPr/>
        <a:lstStyle/>
        <a:p>
          <a:endParaRPr lang="en-KE"/>
        </a:p>
      </dgm:t>
    </dgm:pt>
    <dgm:pt modelId="{89E24B6E-B1E0-4020-B4B3-57004B62CCE3}">
      <dgm:prSet/>
      <dgm:spPr/>
      <dgm:t>
        <a:bodyPr/>
        <a:lstStyle/>
        <a:p>
          <a:r>
            <a:rPr lang="en-US" dirty="0">
              <a:latin typeface="Calibri" panose="020F0502020204030204" pitchFamily="34" charset="0"/>
              <a:ea typeface="Calibri" panose="020F0502020204030204" pitchFamily="34" charset="0"/>
              <a:cs typeface="Calibri" panose="020F0502020204030204" pitchFamily="34" charset="0"/>
            </a:rPr>
            <a:t>Climate Change Impacts </a:t>
          </a:r>
          <a:endParaRPr lang="en-KE" dirty="0">
            <a:latin typeface="Calibri" panose="020F0502020204030204" pitchFamily="34" charset="0"/>
            <a:ea typeface="Calibri" panose="020F0502020204030204" pitchFamily="34" charset="0"/>
            <a:cs typeface="Calibri" panose="020F0502020204030204" pitchFamily="34" charset="0"/>
          </a:endParaRPr>
        </a:p>
      </dgm:t>
    </dgm:pt>
    <dgm:pt modelId="{8C32AFEC-6255-4A71-9D7D-F6D3ADBE1358}" type="parTrans" cxnId="{1D2052DC-0F7D-45E3-9046-5348AB0BE894}">
      <dgm:prSet/>
      <dgm:spPr/>
      <dgm:t>
        <a:bodyPr/>
        <a:lstStyle/>
        <a:p>
          <a:endParaRPr lang="en-KE"/>
        </a:p>
      </dgm:t>
    </dgm:pt>
    <dgm:pt modelId="{D32843BA-F8BF-43F1-A3D2-BA3CA9C1F239}" type="sibTrans" cxnId="{1D2052DC-0F7D-45E3-9046-5348AB0BE894}">
      <dgm:prSet/>
      <dgm:spPr/>
      <dgm:t>
        <a:bodyPr/>
        <a:lstStyle/>
        <a:p>
          <a:endParaRPr lang="en-KE"/>
        </a:p>
      </dgm:t>
    </dgm:pt>
    <dgm:pt modelId="{7CC67D00-0F12-4673-B43C-4731926A43F8}">
      <dgm:prSet custT="1"/>
      <dgm:spPr/>
      <dgm:t>
        <a:bodyPr/>
        <a:lstStyle/>
        <a:p>
          <a:r>
            <a:rPr lang="en-US" sz="1200" b="1" dirty="0">
              <a:latin typeface="Calibri" panose="020F0502020204030204" pitchFamily="34" charset="0"/>
              <a:ea typeface="Calibri" panose="020F0502020204030204" pitchFamily="34" charset="0"/>
              <a:cs typeface="Calibri" panose="020F0502020204030204" pitchFamily="34" charset="0"/>
            </a:rPr>
            <a:t>Extreme Weather</a:t>
          </a:r>
          <a:r>
            <a:rPr lang="en-US" sz="1200" dirty="0">
              <a:latin typeface="Calibri" panose="020F0502020204030204" pitchFamily="34" charset="0"/>
              <a:ea typeface="Calibri" panose="020F0502020204030204" pitchFamily="34" charset="0"/>
              <a:cs typeface="Calibri" panose="020F0502020204030204" pitchFamily="34" charset="0"/>
            </a:rPr>
            <a:t>: Increased frequency/intensity of heatwaves, droughts, floods, cyclones, wildfires (</a:t>
          </a:r>
          <a:r>
            <a:rPr lang="en-US" sz="1200" dirty="0" err="1">
              <a:latin typeface="Calibri" panose="020F0502020204030204" pitchFamily="34" charset="0"/>
              <a:ea typeface="Calibri" panose="020F0502020204030204" pitchFamily="34" charset="0"/>
              <a:cs typeface="Calibri" panose="020F0502020204030204" pitchFamily="34" charset="0"/>
            </a:rPr>
            <a:t>eg</a:t>
          </a:r>
          <a:r>
            <a:rPr lang="en-US" sz="1200" dirty="0">
              <a:latin typeface="Calibri" panose="020F0502020204030204" pitchFamily="34" charset="0"/>
              <a:ea typeface="Calibri" panose="020F0502020204030204" pitchFamily="34" charset="0"/>
              <a:cs typeface="Calibri" panose="020F0502020204030204" pitchFamily="34" charset="0"/>
            </a:rPr>
            <a:t>, Bangladesh flooding that continues to displace communities and damages Land/Infrastructure)</a:t>
          </a:r>
          <a:endParaRPr lang="en-KE" sz="1200" dirty="0">
            <a:latin typeface="Calibri" panose="020F0502020204030204" pitchFamily="34" charset="0"/>
            <a:ea typeface="Calibri" panose="020F0502020204030204" pitchFamily="34" charset="0"/>
            <a:cs typeface="Calibri" panose="020F0502020204030204" pitchFamily="34" charset="0"/>
          </a:endParaRPr>
        </a:p>
      </dgm:t>
    </dgm:pt>
    <dgm:pt modelId="{F7576CC6-04B7-4E50-B262-02D3EE932D3B}" type="parTrans" cxnId="{C99CDF06-50AD-4412-9368-CE2232397CA1}">
      <dgm:prSet/>
      <dgm:spPr/>
      <dgm:t>
        <a:bodyPr/>
        <a:lstStyle/>
        <a:p>
          <a:endParaRPr lang="en-KE"/>
        </a:p>
      </dgm:t>
    </dgm:pt>
    <dgm:pt modelId="{B5826441-8FEF-42C5-BF33-5B8DB809EBFF}" type="sibTrans" cxnId="{C99CDF06-50AD-4412-9368-CE2232397CA1}">
      <dgm:prSet/>
      <dgm:spPr/>
      <dgm:t>
        <a:bodyPr/>
        <a:lstStyle/>
        <a:p>
          <a:endParaRPr lang="en-KE"/>
        </a:p>
      </dgm:t>
    </dgm:pt>
    <dgm:pt modelId="{2EB8AC1D-AFFA-44B3-B861-2189538D2AD7}">
      <dgm:prSet custT="1"/>
      <dgm:spPr/>
      <dgm:t>
        <a:bodyPr/>
        <a:lstStyle/>
        <a:p>
          <a:r>
            <a:rPr lang="en-US" sz="1200" b="1" dirty="0">
              <a:latin typeface="Calibri" panose="020F0502020204030204" pitchFamily="34" charset="0"/>
              <a:ea typeface="Calibri" panose="020F0502020204030204" pitchFamily="34" charset="0"/>
              <a:cs typeface="Calibri" panose="020F0502020204030204" pitchFamily="34" charset="0"/>
            </a:rPr>
            <a:t>Agricultural Disruptions</a:t>
          </a:r>
          <a:r>
            <a:rPr lang="en-US" sz="1200" dirty="0">
              <a:latin typeface="Calibri" panose="020F0502020204030204" pitchFamily="34" charset="0"/>
              <a:ea typeface="Calibri" panose="020F0502020204030204" pitchFamily="34" charset="0"/>
              <a:cs typeface="Calibri" panose="020F0502020204030204" pitchFamily="34" charset="0"/>
            </a:rPr>
            <a:t>: Reduced yields, food insecurity due to changing weather patterns (</a:t>
          </a:r>
          <a:r>
            <a:rPr lang="en-US" sz="1200" dirty="0" err="1">
              <a:latin typeface="Calibri" panose="020F0502020204030204" pitchFamily="34" charset="0"/>
              <a:ea typeface="Calibri" panose="020F0502020204030204" pitchFamily="34" charset="0"/>
              <a:cs typeface="Calibri" panose="020F0502020204030204" pitchFamily="34" charset="0"/>
            </a:rPr>
            <a:t>eg</a:t>
          </a:r>
          <a:r>
            <a:rPr lang="en-US" sz="1200" dirty="0">
              <a:latin typeface="Calibri" panose="020F0502020204030204" pitchFamily="34" charset="0"/>
              <a:ea typeface="Calibri" panose="020F0502020204030204" pitchFamily="34" charset="0"/>
              <a:cs typeface="Calibri" panose="020F0502020204030204" pitchFamily="34" charset="0"/>
            </a:rPr>
            <a:t>, Sub-Saharan Africa droughts leads to food crisis and economic Instability)</a:t>
          </a:r>
          <a:endParaRPr lang="en-KE" sz="1200" dirty="0">
            <a:latin typeface="Calibri" panose="020F0502020204030204" pitchFamily="34" charset="0"/>
            <a:ea typeface="Calibri" panose="020F0502020204030204" pitchFamily="34" charset="0"/>
            <a:cs typeface="Calibri" panose="020F0502020204030204" pitchFamily="34" charset="0"/>
          </a:endParaRPr>
        </a:p>
      </dgm:t>
    </dgm:pt>
    <dgm:pt modelId="{DB756CA1-D38D-4097-8CED-EBF026C20DAE}" type="parTrans" cxnId="{3B98737B-C97F-4C37-B7B2-A71DDCEB1A2C}">
      <dgm:prSet/>
      <dgm:spPr/>
      <dgm:t>
        <a:bodyPr/>
        <a:lstStyle/>
        <a:p>
          <a:endParaRPr lang="en-KE"/>
        </a:p>
      </dgm:t>
    </dgm:pt>
    <dgm:pt modelId="{9D8BB5E0-CA8F-40BE-822D-BB5F56F497AC}" type="sibTrans" cxnId="{3B98737B-C97F-4C37-B7B2-A71DDCEB1A2C}">
      <dgm:prSet/>
      <dgm:spPr/>
      <dgm:t>
        <a:bodyPr/>
        <a:lstStyle/>
        <a:p>
          <a:endParaRPr lang="en-KE"/>
        </a:p>
      </dgm:t>
    </dgm:pt>
    <dgm:pt modelId="{068987BC-BDF2-4D5A-8717-DB15815DF83F}">
      <dgm:prSet custT="1"/>
      <dgm:spPr/>
      <dgm:t>
        <a:bodyPr/>
        <a:lstStyle/>
        <a:p>
          <a:r>
            <a:rPr lang="en-US" sz="1200" b="1" dirty="0">
              <a:latin typeface="Calibri" panose="020F0502020204030204" pitchFamily="34" charset="0"/>
              <a:ea typeface="Calibri" panose="020F0502020204030204" pitchFamily="34" charset="0"/>
              <a:cs typeface="Calibri" panose="020F0502020204030204" pitchFamily="34" charset="0"/>
            </a:rPr>
            <a:t>Water Scarcity</a:t>
          </a:r>
          <a:r>
            <a:rPr lang="en-US" sz="1200" dirty="0">
              <a:latin typeface="Calibri" panose="020F0502020204030204" pitchFamily="34" charset="0"/>
              <a:ea typeface="Calibri" panose="020F0502020204030204" pitchFamily="34" charset="0"/>
              <a:cs typeface="Calibri" panose="020F0502020204030204" pitchFamily="34" charset="0"/>
            </a:rPr>
            <a:t>: Intensified by changing precipitation and glacial melt (</a:t>
          </a:r>
          <a:r>
            <a:rPr lang="en-US" sz="1200" dirty="0" err="1">
              <a:latin typeface="Calibri" panose="020F0502020204030204" pitchFamily="34" charset="0"/>
              <a:ea typeface="Calibri" panose="020F0502020204030204" pitchFamily="34" charset="0"/>
              <a:cs typeface="Calibri" panose="020F0502020204030204" pitchFamily="34" charset="0"/>
            </a:rPr>
            <a:t>eg</a:t>
          </a:r>
          <a:r>
            <a:rPr lang="en-US" sz="1200" dirty="0">
              <a:latin typeface="Calibri" panose="020F0502020204030204" pitchFamily="34" charset="0"/>
              <a:ea typeface="Calibri" panose="020F0502020204030204" pitchFamily="34" charset="0"/>
              <a:cs typeface="Calibri" panose="020F0502020204030204" pitchFamily="34" charset="0"/>
            </a:rPr>
            <a:t>, India, Pakistan water stress)</a:t>
          </a:r>
          <a:endParaRPr lang="en-KE" sz="1200" dirty="0">
            <a:latin typeface="Calibri" panose="020F0502020204030204" pitchFamily="34" charset="0"/>
            <a:ea typeface="Calibri" panose="020F0502020204030204" pitchFamily="34" charset="0"/>
            <a:cs typeface="Calibri" panose="020F0502020204030204" pitchFamily="34" charset="0"/>
          </a:endParaRPr>
        </a:p>
      </dgm:t>
    </dgm:pt>
    <dgm:pt modelId="{BB2FA85B-2EEA-47EA-B1AA-CBB4F244330C}" type="parTrans" cxnId="{172DBC71-591D-4326-A8C0-43015EE54481}">
      <dgm:prSet/>
      <dgm:spPr/>
      <dgm:t>
        <a:bodyPr/>
        <a:lstStyle/>
        <a:p>
          <a:endParaRPr lang="en-KE"/>
        </a:p>
      </dgm:t>
    </dgm:pt>
    <dgm:pt modelId="{5158FE0A-03C4-42C2-A367-BFEA91A2B3AE}" type="sibTrans" cxnId="{172DBC71-591D-4326-A8C0-43015EE54481}">
      <dgm:prSet/>
      <dgm:spPr/>
      <dgm:t>
        <a:bodyPr/>
        <a:lstStyle/>
        <a:p>
          <a:endParaRPr lang="en-KE"/>
        </a:p>
      </dgm:t>
    </dgm:pt>
    <dgm:pt modelId="{5E728553-BD91-4276-8E3F-297D75064B27}">
      <dgm:prSet custT="1"/>
      <dgm:spPr/>
      <dgm:t>
        <a:bodyPr/>
        <a:lstStyle/>
        <a:p>
          <a:r>
            <a:rPr lang="en-US" sz="1200" b="1" dirty="0">
              <a:latin typeface="Calibri" panose="020F0502020204030204" pitchFamily="34" charset="0"/>
              <a:ea typeface="Calibri" panose="020F0502020204030204" pitchFamily="34" charset="0"/>
              <a:cs typeface="Calibri" panose="020F0502020204030204" pitchFamily="34" charset="0"/>
            </a:rPr>
            <a:t>Sea Level Rise</a:t>
          </a:r>
          <a:r>
            <a:rPr lang="en-US" sz="1200" dirty="0">
              <a:latin typeface="Calibri" panose="020F0502020204030204" pitchFamily="34" charset="0"/>
              <a:ea typeface="Calibri" panose="020F0502020204030204" pitchFamily="34" charset="0"/>
              <a:cs typeface="Calibri" panose="020F0502020204030204" pitchFamily="34" charset="0"/>
            </a:rPr>
            <a:t>: Coastal flooding, erosion, displacement (</a:t>
          </a:r>
          <a:r>
            <a:rPr lang="en-US" sz="1200" dirty="0" err="1">
              <a:latin typeface="Calibri" panose="020F0502020204030204" pitchFamily="34" charset="0"/>
              <a:ea typeface="Calibri" panose="020F0502020204030204" pitchFamily="34" charset="0"/>
              <a:cs typeface="Calibri" panose="020F0502020204030204" pitchFamily="34" charset="0"/>
            </a:rPr>
            <a:t>eg</a:t>
          </a:r>
          <a:r>
            <a:rPr lang="en-US" sz="1200" dirty="0">
              <a:latin typeface="Calibri" panose="020F0502020204030204" pitchFamily="34" charset="0"/>
              <a:ea typeface="Calibri" panose="020F0502020204030204" pitchFamily="34" charset="0"/>
              <a:cs typeface="Calibri" panose="020F0502020204030204" pitchFamily="34" charset="0"/>
            </a:rPr>
            <a:t>, Pacific Islands, Vietnam Mekong Delta)</a:t>
          </a:r>
          <a:endParaRPr lang="en-KE" sz="1200" dirty="0">
            <a:latin typeface="Calibri" panose="020F0502020204030204" pitchFamily="34" charset="0"/>
            <a:ea typeface="Calibri" panose="020F0502020204030204" pitchFamily="34" charset="0"/>
            <a:cs typeface="Calibri" panose="020F0502020204030204" pitchFamily="34" charset="0"/>
          </a:endParaRPr>
        </a:p>
      </dgm:t>
    </dgm:pt>
    <dgm:pt modelId="{A76EB2DA-7FE2-470E-A43D-CBBD2851EEA6}" type="parTrans" cxnId="{67729176-EDAF-4AEB-898C-E4CC3C7A9060}">
      <dgm:prSet/>
      <dgm:spPr/>
      <dgm:t>
        <a:bodyPr/>
        <a:lstStyle/>
        <a:p>
          <a:endParaRPr lang="en-KE"/>
        </a:p>
      </dgm:t>
    </dgm:pt>
    <dgm:pt modelId="{1B3D5E76-6DE0-40D0-AAAF-625E28D3171E}" type="sibTrans" cxnId="{67729176-EDAF-4AEB-898C-E4CC3C7A9060}">
      <dgm:prSet/>
      <dgm:spPr/>
      <dgm:t>
        <a:bodyPr/>
        <a:lstStyle/>
        <a:p>
          <a:endParaRPr lang="en-KE"/>
        </a:p>
      </dgm:t>
    </dgm:pt>
    <dgm:pt modelId="{81DBA026-A871-45F0-8E97-7DF5DF72690C}">
      <dgm:prSet custT="1"/>
      <dgm:spPr/>
      <dgm:t>
        <a:bodyPr/>
        <a:lstStyle/>
        <a:p>
          <a:r>
            <a:rPr lang="en-US" sz="1200" b="1" dirty="0">
              <a:latin typeface="Calibri" panose="020F0502020204030204" pitchFamily="34" charset="0"/>
              <a:ea typeface="Calibri" panose="020F0502020204030204" pitchFamily="34" charset="0"/>
              <a:cs typeface="Calibri" panose="020F0502020204030204" pitchFamily="34" charset="0"/>
            </a:rPr>
            <a:t>Health Impacts</a:t>
          </a:r>
          <a:r>
            <a:rPr lang="en-US" sz="1200" dirty="0">
              <a:latin typeface="Calibri" panose="020F0502020204030204" pitchFamily="34" charset="0"/>
              <a:ea typeface="Calibri" panose="020F0502020204030204" pitchFamily="34" charset="0"/>
              <a:cs typeface="Calibri" panose="020F0502020204030204" pitchFamily="34" charset="0"/>
            </a:rPr>
            <a:t>: Spread of diseases, heatstroke, respiratory issues (</a:t>
          </a:r>
          <a:r>
            <a:rPr lang="en-US" sz="1200" dirty="0" err="1">
              <a:latin typeface="Calibri" panose="020F0502020204030204" pitchFamily="34" charset="0"/>
              <a:ea typeface="Calibri" panose="020F0502020204030204" pitchFamily="34" charset="0"/>
              <a:cs typeface="Calibri" panose="020F0502020204030204" pitchFamily="34" charset="0"/>
            </a:rPr>
            <a:t>eg</a:t>
          </a:r>
          <a:r>
            <a:rPr lang="en-US" sz="1200" dirty="0">
              <a:latin typeface="Calibri" panose="020F0502020204030204" pitchFamily="34" charset="0"/>
              <a:ea typeface="Calibri" panose="020F0502020204030204" pitchFamily="34" charset="0"/>
              <a:cs typeface="Calibri" panose="020F0502020204030204" pitchFamily="34" charset="0"/>
            </a:rPr>
            <a:t>, Brazilian dengue)</a:t>
          </a:r>
          <a:endParaRPr lang="en-KE" sz="1200" dirty="0">
            <a:latin typeface="Calibri" panose="020F0502020204030204" pitchFamily="34" charset="0"/>
            <a:ea typeface="Calibri" panose="020F0502020204030204" pitchFamily="34" charset="0"/>
            <a:cs typeface="Calibri" panose="020F0502020204030204" pitchFamily="34" charset="0"/>
          </a:endParaRPr>
        </a:p>
      </dgm:t>
    </dgm:pt>
    <dgm:pt modelId="{8F583FFC-AB78-4705-AC85-A7660ACEA499}" type="parTrans" cxnId="{3BBE23D1-4E2C-4E0E-8F1D-04FDA35BC90E}">
      <dgm:prSet/>
      <dgm:spPr/>
      <dgm:t>
        <a:bodyPr/>
        <a:lstStyle/>
        <a:p>
          <a:endParaRPr lang="en-KE"/>
        </a:p>
      </dgm:t>
    </dgm:pt>
    <dgm:pt modelId="{1958B53D-C82E-465A-B88A-4BE1770B2B55}" type="sibTrans" cxnId="{3BBE23D1-4E2C-4E0E-8F1D-04FDA35BC90E}">
      <dgm:prSet/>
      <dgm:spPr/>
      <dgm:t>
        <a:bodyPr/>
        <a:lstStyle/>
        <a:p>
          <a:endParaRPr lang="en-KE"/>
        </a:p>
      </dgm:t>
    </dgm:pt>
    <dgm:pt modelId="{B7A77EC7-9174-4FFA-80ED-CED69F3D3ED6}">
      <dgm:prSet custT="1"/>
      <dgm:spPr/>
      <dgm:t>
        <a:bodyPr/>
        <a:lstStyle/>
        <a:p>
          <a:r>
            <a:rPr lang="en-US" sz="1200" b="1" dirty="0">
              <a:latin typeface="Calibri" panose="020F0502020204030204" pitchFamily="34" charset="0"/>
              <a:ea typeface="Calibri" panose="020F0502020204030204" pitchFamily="34" charset="0"/>
              <a:cs typeface="Calibri" panose="020F0502020204030204" pitchFamily="34" charset="0"/>
            </a:rPr>
            <a:t>Economic Losses</a:t>
          </a:r>
          <a:r>
            <a:rPr lang="en-US" sz="1200" dirty="0">
              <a:latin typeface="Calibri" panose="020F0502020204030204" pitchFamily="34" charset="0"/>
              <a:ea typeface="Calibri" panose="020F0502020204030204" pitchFamily="34" charset="0"/>
              <a:cs typeface="Calibri" panose="020F0502020204030204" pitchFamily="34" charset="0"/>
            </a:rPr>
            <a:t>: Infrastructure damage, reduced productivity, disaster costs (</a:t>
          </a:r>
          <a:r>
            <a:rPr lang="en-US" sz="1200" dirty="0" err="1">
              <a:latin typeface="Calibri" panose="020F0502020204030204" pitchFamily="34" charset="0"/>
              <a:ea typeface="Calibri" panose="020F0502020204030204" pitchFamily="34" charset="0"/>
              <a:cs typeface="Calibri" panose="020F0502020204030204" pitchFamily="34" charset="0"/>
            </a:rPr>
            <a:t>eg</a:t>
          </a:r>
          <a:r>
            <a:rPr lang="en-US" sz="1200" dirty="0">
              <a:latin typeface="Calibri" panose="020F0502020204030204" pitchFamily="34" charset="0"/>
              <a:ea typeface="Calibri" panose="020F0502020204030204" pitchFamily="34" charset="0"/>
              <a:cs typeface="Calibri" panose="020F0502020204030204" pitchFamily="34" charset="0"/>
            </a:rPr>
            <a:t>, Philippines natural disasters)</a:t>
          </a:r>
          <a:endParaRPr lang="en-KE" sz="1200" dirty="0">
            <a:latin typeface="Calibri" panose="020F0502020204030204" pitchFamily="34" charset="0"/>
            <a:ea typeface="Calibri" panose="020F0502020204030204" pitchFamily="34" charset="0"/>
            <a:cs typeface="Calibri" panose="020F0502020204030204" pitchFamily="34" charset="0"/>
          </a:endParaRPr>
        </a:p>
      </dgm:t>
    </dgm:pt>
    <dgm:pt modelId="{ACDE672F-C165-40C4-92DD-653F8C9BD90E}" type="parTrans" cxnId="{65333569-B878-4798-BC86-64662D61BAA6}">
      <dgm:prSet/>
      <dgm:spPr/>
      <dgm:t>
        <a:bodyPr/>
        <a:lstStyle/>
        <a:p>
          <a:endParaRPr lang="en-KE"/>
        </a:p>
      </dgm:t>
    </dgm:pt>
    <dgm:pt modelId="{1FDC8351-4DB7-4528-AF3C-CA5E29E480C9}" type="sibTrans" cxnId="{65333569-B878-4798-BC86-64662D61BAA6}">
      <dgm:prSet/>
      <dgm:spPr/>
      <dgm:t>
        <a:bodyPr/>
        <a:lstStyle/>
        <a:p>
          <a:endParaRPr lang="en-KE"/>
        </a:p>
      </dgm:t>
    </dgm:pt>
    <dgm:pt modelId="{2236B682-1800-49AF-AF0A-D920F199497E}">
      <dgm:prSet/>
      <dgm:spPr/>
      <dgm:t>
        <a:bodyPr/>
        <a:lstStyle/>
        <a:p>
          <a:r>
            <a:rPr lang="en-US" dirty="0">
              <a:latin typeface="Calibri" panose="020F0502020204030204" pitchFamily="34" charset="0"/>
              <a:ea typeface="Calibri" panose="020F0502020204030204" pitchFamily="34" charset="0"/>
              <a:cs typeface="Calibri" panose="020F0502020204030204" pitchFamily="34" charset="0"/>
            </a:rPr>
            <a:t>ESG impacts</a:t>
          </a:r>
          <a:endParaRPr lang="en-KE" dirty="0">
            <a:latin typeface="Calibri" panose="020F0502020204030204" pitchFamily="34" charset="0"/>
            <a:ea typeface="Calibri" panose="020F0502020204030204" pitchFamily="34" charset="0"/>
            <a:cs typeface="Calibri" panose="020F0502020204030204" pitchFamily="34" charset="0"/>
          </a:endParaRPr>
        </a:p>
      </dgm:t>
    </dgm:pt>
    <dgm:pt modelId="{61AC71CB-6E42-45CB-8F85-9DB92EAB1E6A}" type="parTrans" cxnId="{F504B29A-7172-45D8-AEFD-7323788B397B}">
      <dgm:prSet/>
      <dgm:spPr/>
      <dgm:t>
        <a:bodyPr/>
        <a:lstStyle/>
        <a:p>
          <a:endParaRPr lang="en-KE"/>
        </a:p>
      </dgm:t>
    </dgm:pt>
    <dgm:pt modelId="{F5DE7C41-393E-47D8-BC07-A571001DF1B7}" type="sibTrans" cxnId="{F504B29A-7172-45D8-AEFD-7323788B397B}">
      <dgm:prSet/>
      <dgm:spPr/>
      <dgm:t>
        <a:bodyPr/>
        <a:lstStyle/>
        <a:p>
          <a:endParaRPr lang="en-KE"/>
        </a:p>
      </dgm:t>
    </dgm:pt>
    <dgm:pt modelId="{551C4806-3322-4CEA-97DE-6A470CFF1D19}">
      <dgm:prSet custT="1"/>
      <dgm:spPr/>
      <dgm:t>
        <a:bodyPr/>
        <a:lstStyle/>
        <a:p>
          <a:r>
            <a:rPr lang="en-US" sz="1200" b="1" dirty="0">
              <a:latin typeface="Calibri" panose="020F0502020204030204" pitchFamily="34" charset="0"/>
              <a:ea typeface="Calibri" panose="020F0502020204030204" pitchFamily="34" charset="0"/>
              <a:cs typeface="Calibri" panose="020F0502020204030204" pitchFamily="34" charset="0"/>
            </a:rPr>
            <a:t>Investor Scrutiny:</a:t>
          </a:r>
          <a:r>
            <a:rPr lang="en-US" sz="1200" dirty="0">
              <a:latin typeface="Calibri" panose="020F0502020204030204" pitchFamily="34" charset="0"/>
              <a:ea typeface="Calibri" panose="020F0502020204030204" pitchFamily="34" charset="0"/>
              <a:cs typeface="Calibri" panose="020F0502020204030204" pitchFamily="34" charset="0"/>
            </a:rPr>
            <a:t> Strong ESG attracts capital; poor ESG leads to divestment (</a:t>
          </a:r>
          <a:r>
            <a:rPr lang="en-US" sz="1200" dirty="0" err="1">
              <a:latin typeface="Calibri" panose="020F0502020204030204" pitchFamily="34" charset="0"/>
              <a:ea typeface="Calibri" panose="020F0502020204030204" pitchFamily="34" charset="0"/>
              <a:cs typeface="Calibri" panose="020F0502020204030204" pitchFamily="34" charset="0"/>
            </a:rPr>
            <a:t>eg</a:t>
          </a:r>
          <a:r>
            <a:rPr lang="en-US" sz="1200" dirty="0">
              <a:latin typeface="Calibri" panose="020F0502020204030204" pitchFamily="34" charset="0"/>
              <a:ea typeface="Calibri" panose="020F0502020204030204" pitchFamily="34" charset="0"/>
              <a:cs typeface="Calibri" panose="020F0502020204030204" pitchFamily="34" charset="0"/>
            </a:rPr>
            <a:t>, South Africa sustainable companies)</a:t>
          </a:r>
          <a:endParaRPr lang="en-KE" sz="1200" dirty="0">
            <a:latin typeface="Calibri" panose="020F0502020204030204" pitchFamily="34" charset="0"/>
            <a:ea typeface="Calibri" panose="020F0502020204030204" pitchFamily="34" charset="0"/>
            <a:cs typeface="Calibri" panose="020F0502020204030204" pitchFamily="34" charset="0"/>
          </a:endParaRPr>
        </a:p>
      </dgm:t>
    </dgm:pt>
    <dgm:pt modelId="{E8C9445F-498F-49D8-AEED-DFDE258C654C}" type="parTrans" cxnId="{6CE04DBF-CCD6-4FAE-8AED-8A7AB83B013D}">
      <dgm:prSet/>
      <dgm:spPr/>
      <dgm:t>
        <a:bodyPr/>
        <a:lstStyle/>
        <a:p>
          <a:endParaRPr lang="en-KE"/>
        </a:p>
      </dgm:t>
    </dgm:pt>
    <dgm:pt modelId="{E401331A-3A6A-4498-AE40-8E230D754FB5}" type="sibTrans" cxnId="{6CE04DBF-CCD6-4FAE-8AED-8A7AB83B013D}">
      <dgm:prSet/>
      <dgm:spPr/>
      <dgm:t>
        <a:bodyPr/>
        <a:lstStyle/>
        <a:p>
          <a:endParaRPr lang="en-KE"/>
        </a:p>
      </dgm:t>
    </dgm:pt>
    <dgm:pt modelId="{8C44BBD4-927A-47C7-AF51-BD11D3117BAB}">
      <dgm:prSet custT="1"/>
      <dgm:spPr/>
      <dgm:t>
        <a:bodyPr/>
        <a:lstStyle/>
        <a:p>
          <a:r>
            <a:rPr lang="en-US" sz="1200" b="1" dirty="0">
              <a:latin typeface="Calibri" panose="020F0502020204030204" pitchFamily="34" charset="0"/>
              <a:ea typeface="Calibri" panose="020F0502020204030204" pitchFamily="34" charset="0"/>
              <a:cs typeface="Calibri" panose="020F0502020204030204" pitchFamily="34" charset="0"/>
            </a:rPr>
            <a:t>Regulatory Changes:</a:t>
          </a:r>
          <a:r>
            <a:rPr lang="en-US" sz="1200" dirty="0">
              <a:latin typeface="Calibri" panose="020F0502020204030204" pitchFamily="34" charset="0"/>
              <a:ea typeface="Calibri" panose="020F0502020204030204" pitchFamily="34" charset="0"/>
              <a:cs typeface="Calibri" panose="020F0502020204030204" pitchFamily="34" charset="0"/>
            </a:rPr>
            <a:t> Increasing ESG regulations and reporting (</a:t>
          </a:r>
          <a:r>
            <a:rPr lang="en-US" sz="1200" dirty="0" err="1">
              <a:latin typeface="Calibri" panose="020F0502020204030204" pitchFamily="34" charset="0"/>
              <a:ea typeface="Calibri" panose="020F0502020204030204" pitchFamily="34" charset="0"/>
              <a:cs typeface="Calibri" panose="020F0502020204030204" pitchFamily="34" charset="0"/>
            </a:rPr>
            <a:t>eg</a:t>
          </a:r>
          <a:r>
            <a:rPr lang="en-US" sz="1200" dirty="0">
              <a:latin typeface="Calibri" panose="020F0502020204030204" pitchFamily="34" charset="0"/>
              <a:ea typeface="Calibri" panose="020F0502020204030204" pitchFamily="34" charset="0"/>
              <a:cs typeface="Calibri" panose="020F0502020204030204" pitchFamily="34" charset="0"/>
            </a:rPr>
            <a:t>, China green finance)</a:t>
          </a:r>
          <a:endParaRPr lang="en-KE" sz="1200" dirty="0">
            <a:latin typeface="Calibri" panose="020F0502020204030204" pitchFamily="34" charset="0"/>
            <a:ea typeface="Calibri" panose="020F0502020204030204" pitchFamily="34" charset="0"/>
            <a:cs typeface="Calibri" panose="020F0502020204030204" pitchFamily="34" charset="0"/>
          </a:endParaRPr>
        </a:p>
      </dgm:t>
    </dgm:pt>
    <dgm:pt modelId="{1E1AC9FB-D7BB-49DF-A716-2847E70B9271}" type="parTrans" cxnId="{1ED377A3-57B3-4642-8072-5ED4EAFC131C}">
      <dgm:prSet/>
      <dgm:spPr/>
      <dgm:t>
        <a:bodyPr/>
        <a:lstStyle/>
        <a:p>
          <a:endParaRPr lang="en-KE"/>
        </a:p>
      </dgm:t>
    </dgm:pt>
    <dgm:pt modelId="{1F0C4932-906B-4BE3-99E4-5EA869CF30C8}" type="sibTrans" cxnId="{1ED377A3-57B3-4642-8072-5ED4EAFC131C}">
      <dgm:prSet/>
      <dgm:spPr/>
      <dgm:t>
        <a:bodyPr/>
        <a:lstStyle/>
        <a:p>
          <a:endParaRPr lang="en-KE"/>
        </a:p>
      </dgm:t>
    </dgm:pt>
    <dgm:pt modelId="{AB834633-9C4E-405F-BFD1-E37544D0AB0E}">
      <dgm:prSet custT="1"/>
      <dgm:spPr/>
      <dgm:t>
        <a:bodyPr/>
        <a:lstStyle/>
        <a:p>
          <a:r>
            <a:rPr lang="en-US" sz="1200" b="1" dirty="0">
              <a:latin typeface="Calibri" panose="020F0502020204030204" pitchFamily="34" charset="0"/>
              <a:ea typeface="Calibri" panose="020F0502020204030204" pitchFamily="34" charset="0"/>
              <a:cs typeface="Calibri" panose="020F0502020204030204" pitchFamily="34" charset="0"/>
            </a:rPr>
            <a:t>Competitive Advantage:</a:t>
          </a:r>
          <a:r>
            <a:rPr lang="en-US" sz="1200" dirty="0">
              <a:latin typeface="Calibri" panose="020F0502020204030204" pitchFamily="34" charset="0"/>
              <a:ea typeface="Calibri" panose="020F0502020204030204" pitchFamily="34" charset="0"/>
              <a:cs typeface="Calibri" panose="020F0502020204030204" pitchFamily="34" charset="0"/>
            </a:rPr>
            <a:t> Meeting sustainability demands for market access (</a:t>
          </a:r>
          <a:r>
            <a:rPr lang="en-US" sz="1200" dirty="0" err="1">
              <a:latin typeface="Calibri" panose="020F0502020204030204" pitchFamily="34" charset="0"/>
              <a:ea typeface="Calibri" panose="020F0502020204030204" pitchFamily="34" charset="0"/>
              <a:cs typeface="Calibri" panose="020F0502020204030204" pitchFamily="34" charset="0"/>
            </a:rPr>
            <a:t>eg</a:t>
          </a:r>
          <a:r>
            <a:rPr lang="en-US" sz="1200" dirty="0">
              <a:latin typeface="Calibri" panose="020F0502020204030204" pitchFamily="34" charset="0"/>
              <a:ea typeface="Calibri" panose="020F0502020204030204" pitchFamily="34" charset="0"/>
              <a:cs typeface="Calibri" panose="020F0502020204030204" pitchFamily="34" charset="0"/>
            </a:rPr>
            <a:t>, Bangladesh textile industry invest in water efficiency and fair labor practices)</a:t>
          </a:r>
          <a:endParaRPr lang="en-KE" sz="1200" dirty="0">
            <a:latin typeface="Calibri" panose="020F0502020204030204" pitchFamily="34" charset="0"/>
            <a:ea typeface="Calibri" panose="020F0502020204030204" pitchFamily="34" charset="0"/>
            <a:cs typeface="Calibri" panose="020F0502020204030204" pitchFamily="34" charset="0"/>
          </a:endParaRPr>
        </a:p>
      </dgm:t>
    </dgm:pt>
    <dgm:pt modelId="{A4E14147-5367-4478-8E2F-614D68044966}" type="parTrans" cxnId="{707598FB-0722-4E55-ADAF-22E497DAA526}">
      <dgm:prSet/>
      <dgm:spPr/>
      <dgm:t>
        <a:bodyPr/>
        <a:lstStyle/>
        <a:p>
          <a:endParaRPr lang="en-KE"/>
        </a:p>
      </dgm:t>
    </dgm:pt>
    <dgm:pt modelId="{4D3A634C-F0F0-485F-8B67-3C3C1F519E31}" type="sibTrans" cxnId="{707598FB-0722-4E55-ADAF-22E497DAA526}">
      <dgm:prSet/>
      <dgm:spPr/>
      <dgm:t>
        <a:bodyPr/>
        <a:lstStyle/>
        <a:p>
          <a:endParaRPr lang="en-KE"/>
        </a:p>
      </dgm:t>
    </dgm:pt>
    <dgm:pt modelId="{E0CBCC1A-3D56-4133-B39E-2DC224825FE6}">
      <dgm:prSet custT="1"/>
      <dgm:spPr/>
      <dgm:t>
        <a:bodyPr/>
        <a:lstStyle/>
        <a:p>
          <a:r>
            <a:rPr lang="en-US" sz="1200" b="1" dirty="0">
              <a:latin typeface="Calibri" panose="020F0502020204030204" pitchFamily="34" charset="0"/>
              <a:ea typeface="Calibri" panose="020F0502020204030204" pitchFamily="34" charset="0"/>
              <a:cs typeface="Calibri" panose="020F0502020204030204" pitchFamily="34" charset="0"/>
            </a:rPr>
            <a:t>Social License:</a:t>
          </a:r>
          <a:r>
            <a:rPr lang="en-US" sz="1200" dirty="0">
              <a:latin typeface="Calibri" panose="020F0502020204030204" pitchFamily="34" charset="0"/>
              <a:ea typeface="Calibri" panose="020F0502020204030204" pitchFamily="34" charset="0"/>
              <a:cs typeface="Calibri" panose="020F0502020204030204" pitchFamily="34" charset="0"/>
            </a:rPr>
            <a:t> Good social/governance improves stakeholder relations (</a:t>
          </a:r>
          <a:r>
            <a:rPr lang="en-US" sz="1200" dirty="0" err="1">
              <a:latin typeface="Calibri" panose="020F0502020204030204" pitchFamily="34" charset="0"/>
              <a:ea typeface="Calibri" panose="020F0502020204030204" pitchFamily="34" charset="0"/>
              <a:cs typeface="Calibri" panose="020F0502020204030204" pitchFamily="34" charset="0"/>
            </a:rPr>
            <a:t>eg</a:t>
          </a:r>
          <a:r>
            <a:rPr lang="en-US" sz="1200" dirty="0">
              <a:latin typeface="Calibri" panose="020F0502020204030204" pitchFamily="34" charset="0"/>
              <a:ea typeface="Calibri" panose="020F0502020204030204" pitchFamily="34" charset="0"/>
              <a:cs typeface="Calibri" panose="020F0502020204030204" pitchFamily="34" charset="0"/>
            </a:rPr>
            <a:t>, Latin America mining in transparently with indigenous communities )</a:t>
          </a:r>
          <a:endParaRPr lang="en-KE" sz="1200" dirty="0">
            <a:latin typeface="Calibri" panose="020F0502020204030204" pitchFamily="34" charset="0"/>
            <a:ea typeface="Calibri" panose="020F0502020204030204" pitchFamily="34" charset="0"/>
            <a:cs typeface="Calibri" panose="020F0502020204030204" pitchFamily="34" charset="0"/>
          </a:endParaRPr>
        </a:p>
      </dgm:t>
    </dgm:pt>
    <dgm:pt modelId="{F03DC6B6-397C-4E0A-A6F1-0C28939F4868}" type="parTrans" cxnId="{F3BCC3D1-7FDC-48E6-9721-8CEA6F4DDEFA}">
      <dgm:prSet/>
      <dgm:spPr/>
      <dgm:t>
        <a:bodyPr/>
        <a:lstStyle/>
        <a:p>
          <a:endParaRPr lang="en-KE"/>
        </a:p>
      </dgm:t>
    </dgm:pt>
    <dgm:pt modelId="{5851E1FE-F0A9-474B-B234-9474867F748D}" type="sibTrans" cxnId="{F3BCC3D1-7FDC-48E6-9721-8CEA6F4DDEFA}">
      <dgm:prSet/>
      <dgm:spPr/>
      <dgm:t>
        <a:bodyPr/>
        <a:lstStyle/>
        <a:p>
          <a:endParaRPr lang="en-KE"/>
        </a:p>
      </dgm:t>
    </dgm:pt>
    <dgm:pt modelId="{CECD05DF-7871-4B67-97F4-D6DBF826DA47}">
      <dgm:prSet custT="1"/>
      <dgm:spPr/>
      <dgm:t>
        <a:bodyPr/>
        <a:lstStyle/>
        <a:p>
          <a:r>
            <a:rPr lang="en-US" sz="1200" b="1" dirty="0">
              <a:latin typeface="Calibri" panose="020F0502020204030204" pitchFamily="34" charset="0"/>
              <a:ea typeface="Calibri" panose="020F0502020204030204" pitchFamily="34" charset="0"/>
              <a:cs typeface="Calibri" panose="020F0502020204030204" pitchFamily="34" charset="0"/>
            </a:rPr>
            <a:t>Innovation:</a:t>
          </a:r>
          <a:r>
            <a:rPr lang="en-US" sz="1200" dirty="0">
              <a:latin typeface="Calibri" panose="020F0502020204030204" pitchFamily="34" charset="0"/>
              <a:ea typeface="Calibri" panose="020F0502020204030204" pitchFamily="34" charset="0"/>
              <a:cs typeface="Calibri" panose="020F0502020204030204" pitchFamily="34" charset="0"/>
            </a:rPr>
            <a:t> Driving clean technology and sustainable business (</a:t>
          </a:r>
          <a:r>
            <a:rPr lang="en-US" sz="1200" dirty="0" err="1">
              <a:latin typeface="Calibri" panose="020F0502020204030204" pitchFamily="34" charset="0"/>
              <a:ea typeface="Calibri" panose="020F0502020204030204" pitchFamily="34" charset="0"/>
              <a:cs typeface="Calibri" panose="020F0502020204030204" pitchFamily="34" charset="0"/>
            </a:rPr>
            <a:t>eg</a:t>
          </a:r>
          <a:r>
            <a:rPr lang="en-US" sz="1200" dirty="0">
              <a:latin typeface="Calibri" panose="020F0502020204030204" pitchFamily="34" charset="0"/>
              <a:ea typeface="Calibri" panose="020F0502020204030204" pitchFamily="34" charset="0"/>
              <a:cs typeface="Calibri" panose="020F0502020204030204" pitchFamily="34" charset="0"/>
            </a:rPr>
            <a:t>, India renewable energy)</a:t>
          </a:r>
          <a:endParaRPr lang="en-KE" sz="1200" dirty="0">
            <a:latin typeface="Calibri" panose="020F0502020204030204" pitchFamily="34" charset="0"/>
            <a:ea typeface="Calibri" panose="020F0502020204030204" pitchFamily="34" charset="0"/>
            <a:cs typeface="Calibri" panose="020F0502020204030204" pitchFamily="34" charset="0"/>
          </a:endParaRPr>
        </a:p>
      </dgm:t>
    </dgm:pt>
    <dgm:pt modelId="{4BF7E7E8-0B44-4518-BAE4-AF0E10F367A6}" type="parTrans" cxnId="{E49F2502-B8BE-4A28-A6DF-9139FE3BD602}">
      <dgm:prSet/>
      <dgm:spPr/>
      <dgm:t>
        <a:bodyPr/>
        <a:lstStyle/>
        <a:p>
          <a:endParaRPr lang="en-KE"/>
        </a:p>
      </dgm:t>
    </dgm:pt>
    <dgm:pt modelId="{EB14AC1A-142C-46BA-BC11-4E03ABE48521}" type="sibTrans" cxnId="{E49F2502-B8BE-4A28-A6DF-9139FE3BD602}">
      <dgm:prSet/>
      <dgm:spPr/>
      <dgm:t>
        <a:bodyPr/>
        <a:lstStyle/>
        <a:p>
          <a:endParaRPr lang="en-KE"/>
        </a:p>
      </dgm:t>
    </dgm:pt>
    <dgm:pt modelId="{4318EB62-454C-49B9-B672-42C089C98F82}">
      <dgm:prSet custT="1"/>
      <dgm:spPr/>
      <dgm:t>
        <a:bodyPr/>
        <a:lstStyle/>
        <a:p>
          <a:r>
            <a:rPr lang="en-US" sz="1200" b="1" dirty="0">
              <a:latin typeface="Calibri" panose="020F0502020204030204" pitchFamily="34" charset="0"/>
              <a:ea typeface="Calibri" panose="020F0502020204030204" pitchFamily="34" charset="0"/>
              <a:cs typeface="Calibri" panose="020F0502020204030204" pitchFamily="34" charset="0"/>
            </a:rPr>
            <a:t>Vulnerability to Risks:</a:t>
          </a:r>
          <a:r>
            <a:rPr lang="en-US" sz="1200" dirty="0">
              <a:latin typeface="Calibri" panose="020F0502020204030204" pitchFamily="34" charset="0"/>
              <a:ea typeface="Calibri" panose="020F0502020204030204" pitchFamily="34" charset="0"/>
              <a:cs typeface="Calibri" panose="020F0502020204030204" pitchFamily="34" charset="0"/>
            </a:rPr>
            <a:t> Poor ESG can undermine economic stability (</a:t>
          </a:r>
          <a:r>
            <a:rPr lang="en-US" sz="1200" dirty="0" err="1">
              <a:latin typeface="Calibri" panose="020F0502020204030204" pitchFamily="34" charset="0"/>
              <a:ea typeface="Calibri" panose="020F0502020204030204" pitchFamily="34" charset="0"/>
              <a:cs typeface="Calibri" panose="020F0502020204030204" pitchFamily="34" charset="0"/>
            </a:rPr>
            <a:t>eg</a:t>
          </a:r>
          <a:r>
            <a:rPr lang="en-US" sz="1200" dirty="0">
              <a:latin typeface="Calibri" panose="020F0502020204030204" pitchFamily="34" charset="0"/>
              <a:ea typeface="Calibri" panose="020F0502020204030204" pitchFamily="34" charset="0"/>
              <a:cs typeface="Calibri" panose="020F0502020204030204" pitchFamily="34" charset="0"/>
            </a:rPr>
            <a:t>, countries with high corruption challenged with attracting long-term foreign investment)</a:t>
          </a:r>
          <a:endParaRPr lang="en-KE" sz="1200" dirty="0">
            <a:latin typeface="Calibri" panose="020F0502020204030204" pitchFamily="34" charset="0"/>
            <a:ea typeface="Calibri" panose="020F0502020204030204" pitchFamily="34" charset="0"/>
            <a:cs typeface="Calibri" panose="020F0502020204030204" pitchFamily="34" charset="0"/>
          </a:endParaRPr>
        </a:p>
      </dgm:t>
    </dgm:pt>
    <dgm:pt modelId="{8B8708F0-58C6-4E2B-8E1C-33BAF2D207F8}" type="parTrans" cxnId="{FB842888-61E2-4740-8C6F-8D2FD27EC41D}">
      <dgm:prSet/>
      <dgm:spPr/>
      <dgm:t>
        <a:bodyPr/>
        <a:lstStyle/>
        <a:p>
          <a:endParaRPr lang="en-KE"/>
        </a:p>
      </dgm:t>
    </dgm:pt>
    <dgm:pt modelId="{4B7DD4FC-0A14-4BF7-B3E9-0C41EBDB99A7}" type="sibTrans" cxnId="{FB842888-61E2-4740-8C6F-8D2FD27EC41D}">
      <dgm:prSet/>
      <dgm:spPr/>
      <dgm:t>
        <a:bodyPr/>
        <a:lstStyle/>
        <a:p>
          <a:endParaRPr lang="en-KE"/>
        </a:p>
      </dgm:t>
    </dgm:pt>
    <dgm:pt modelId="{43464604-5228-47CC-887F-E8B5130DD90C}" type="pres">
      <dgm:prSet presAssocID="{B1B07A70-8441-41B9-955A-076DB55400AC}" presName="Name0" presStyleCnt="0">
        <dgm:presLayoutVars>
          <dgm:dir/>
          <dgm:animLvl val="lvl"/>
          <dgm:resizeHandles/>
        </dgm:presLayoutVars>
      </dgm:prSet>
      <dgm:spPr/>
    </dgm:pt>
    <dgm:pt modelId="{004CD3D2-35E0-477E-9E2A-24542F48E158}" type="pres">
      <dgm:prSet presAssocID="{89E24B6E-B1E0-4020-B4B3-57004B62CCE3}" presName="linNode" presStyleCnt="0"/>
      <dgm:spPr/>
    </dgm:pt>
    <dgm:pt modelId="{5319B6C9-3A4A-4DE3-8BC8-683FC28DBF37}" type="pres">
      <dgm:prSet presAssocID="{89E24B6E-B1E0-4020-B4B3-57004B62CCE3}" presName="parentShp" presStyleLbl="node1" presStyleIdx="0" presStyleCnt="2" custScaleX="24097" custScaleY="73036" custLinFactNeighborX="-18963" custLinFactNeighborY="-3496">
        <dgm:presLayoutVars>
          <dgm:bulletEnabled val="1"/>
        </dgm:presLayoutVars>
      </dgm:prSet>
      <dgm:spPr/>
    </dgm:pt>
    <dgm:pt modelId="{43F860A6-A7FE-497A-9E33-246C2A42606D}" type="pres">
      <dgm:prSet presAssocID="{89E24B6E-B1E0-4020-B4B3-57004B62CCE3}" presName="childShp" presStyleLbl="bgAccFollowNode1" presStyleIdx="0" presStyleCnt="2" custScaleX="149893" custScaleY="119995">
        <dgm:presLayoutVars>
          <dgm:bulletEnabled val="1"/>
        </dgm:presLayoutVars>
      </dgm:prSet>
      <dgm:spPr/>
    </dgm:pt>
    <dgm:pt modelId="{BB82FAB5-D67F-4B7F-B954-163668E675AA}" type="pres">
      <dgm:prSet presAssocID="{D32843BA-F8BF-43F1-A3D2-BA3CA9C1F239}" presName="spacing" presStyleCnt="0"/>
      <dgm:spPr/>
    </dgm:pt>
    <dgm:pt modelId="{35F8C4B0-4045-4CA8-8B2F-F47FA49D0F13}" type="pres">
      <dgm:prSet presAssocID="{2236B682-1800-49AF-AF0A-D920F199497E}" presName="linNode" presStyleCnt="0"/>
      <dgm:spPr/>
    </dgm:pt>
    <dgm:pt modelId="{9261EDCC-72F4-492B-9306-6ACBECCBA1CE}" type="pres">
      <dgm:prSet presAssocID="{2236B682-1800-49AF-AF0A-D920F199497E}" presName="parentShp" presStyleLbl="node1" presStyleIdx="1" presStyleCnt="2" custFlipHor="1" custScaleX="23212" custScaleY="70600" custLinFactNeighborX="-22384" custLinFactNeighborY="-7991">
        <dgm:presLayoutVars>
          <dgm:bulletEnabled val="1"/>
        </dgm:presLayoutVars>
      </dgm:prSet>
      <dgm:spPr/>
    </dgm:pt>
    <dgm:pt modelId="{81D1446A-4F1B-4FFA-B6B9-23FE1C2D7FBA}" type="pres">
      <dgm:prSet presAssocID="{2236B682-1800-49AF-AF0A-D920F199497E}" presName="childShp" presStyleLbl="bgAccFollowNode1" presStyleIdx="1" presStyleCnt="2" custScaleX="152969" custScaleY="110488" custLinFactNeighborX="1557" custLinFactNeighborY="-9773">
        <dgm:presLayoutVars>
          <dgm:bulletEnabled val="1"/>
        </dgm:presLayoutVars>
      </dgm:prSet>
      <dgm:spPr/>
    </dgm:pt>
  </dgm:ptLst>
  <dgm:cxnLst>
    <dgm:cxn modelId="{E49F2502-B8BE-4A28-A6DF-9139FE3BD602}" srcId="{2236B682-1800-49AF-AF0A-D920F199497E}" destId="{CECD05DF-7871-4B67-97F4-D6DBF826DA47}" srcOrd="4" destOrd="0" parTransId="{4BF7E7E8-0B44-4518-BAE4-AF0E10F367A6}" sibTransId="{EB14AC1A-142C-46BA-BC11-4E03ABE48521}"/>
    <dgm:cxn modelId="{C99CDF06-50AD-4412-9368-CE2232397CA1}" srcId="{89E24B6E-B1E0-4020-B4B3-57004B62CCE3}" destId="{7CC67D00-0F12-4673-B43C-4731926A43F8}" srcOrd="0" destOrd="0" parTransId="{F7576CC6-04B7-4E50-B262-02D3EE932D3B}" sibTransId="{B5826441-8FEF-42C5-BF33-5B8DB809EBFF}"/>
    <dgm:cxn modelId="{A03A9F16-E6F6-4E9C-982B-1F38400382A7}" type="presOf" srcId="{81DBA026-A871-45F0-8E97-7DF5DF72690C}" destId="{43F860A6-A7FE-497A-9E33-246C2A42606D}" srcOrd="0" destOrd="4" presId="urn:microsoft.com/office/officeart/2005/8/layout/vList6"/>
    <dgm:cxn modelId="{CC668217-7BA3-4DC5-8822-0ECE45F52EE6}" type="presOf" srcId="{068987BC-BDF2-4D5A-8717-DB15815DF83F}" destId="{43F860A6-A7FE-497A-9E33-246C2A42606D}" srcOrd="0" destOrd="2" presId="urn:microsoft.com/office/officeart/2005/8/layout/vList6"/>
    <dgm:cxn modelId="{CC96B32F-FFAD-4400-8763-A41D9ED69BF8}" type="presOf" srcId="{7CC67D00-0F12-4673-B43C-4731926A43F8}" destId="{43F860A6-A7FE-497A-9E33-246C2A42606D}" srcOrd="0" destOrd="0" presId="urn:microsoft.com/office/officeart/2005/8/layout/vList6"/>
    <dgm:cxn modelId="{9FD8BC3D-0C43-4D5D-B23F-E1F3AC4A0E72}" type="presOf" srcId="{2236B682-1800-49AF-AF0A-D920F199497E}" destId="{9261EDCC-72F4-492B-9306-6ACBECCBA1CE}" srcOrd="0" destOrd="0" presId="urn:microsoft.com/office/officeart/2005/8/layout/vList6"/>
    <dgm:cxn modelId="{33816362-983B-42E3-A462-16777ECB42D7}" type="presOf" srcId="{551C4806-3322-4CEA-97DE-6A470CFF1D19}" destId="{81D1446A-4F1B-4FFA-B6B9-23FE1C2D7FBA}" srcOrd="0" destOrd="0" presId="urn:microsoft.com/office/officeart/2005/8/layout/vList6"/>
    <dgm:cxn modelId="{65333569-B878-4798-BC86-64662D61BAA6}" srcId="{89E24B6E-B1E0-4020-B4B3-57004B62CCE3}" destId="{B7A77EC7-9174-4FFA-80ED-CED69F3D3ED6}" srcOrd="5" destOrd="0" parTransId="{ACDE672F-C165-40C4-92DD-653F8C9BD90E}" sibTransId="{1FDC8351-4DB7-4528-AF3C-CA5E29E480C9}"/>
    <dgm:cxn modelId="{172DBC71-591D-4326-A8C0-43015EE54481}" srcId="{89E24B6E-B1E0-4020-B4B3-57004B62CCE3}" destId="{068987BC-BDF2-4D5A-8717-DB15815DF83F}" srcOrd="2" destOrd="0" parTransId="{BB2FA85B-2EEA-47EA-B1AA-CBB4F244330C}" sibTransId="{5158FE0A-03C4-42C2-A367-BFEA91A2B3AE}"/>
    <dgm:cxn modelId="{19117973-C0B6-42A8-9942-0110D5E24A6E}" type="presOf" srcId="{89E24B6E-B1E0-4020-B4B3-57004B62CCE3}" destId="{5319B6C9-3A4A-4DE3-8BC8-683FC28DBF37}" srcOrd="0" destOrd="0" presId="urn:microsoft.com/office/officeart/2005/8/layout/vList6"/>
    <dgm:cxn modelId="{C7E65D54-12E4-43B8-BD02-51E11B7391E1}" type="presOf" srcId="{4318EB62-454C-49B9-B672-42C089C98F82}" destId="{81D1446A-4F1B-4FFA-B6B9-23FE1C2D7FBA}" srcOrd="0" destOrd="5" presId="urn:microsoft.com/office/officeart/2005/8/layout/vList6"/>
    <dgm:cxn modelId="{67729176-EDAF-4AEB-898C-E4CC3C7A9060}" srcId="{89E24B6E-B1E0-4020-B4B3-57004B62CCE3}" destId="{5E728553-BD91-4276-8E3F-297D75064B27}" srcOrd="3" destOrd="0" parTransId="{A76EB2DA-7FE2-470E-A43D-CBBD2851EEA6}" sibTransId="{1B3D5E76-6DE0-40D0-AAAF-625E28D3171E}"/>
    <dgm:cxn modelId="{3B98737B-C97F-4C37-B7B2-A71DDCEB1A2C}" srcId="{89E24B6E-B1E0-4020-B4B3-57004B62CCE3}" destId="{2EB8AC1D-AFFA-44B3-B861-2189538D2AD7}" srcOrd="1" destOrd="0" parTransId="{DB756CA1-D38D-4097-8CED-EBF026C20DAE}" sibTransId="{9D8BB5E0-CA8F-40BE-822D-BB5F56F497AC}"/>
    <dgm:cxn modelId="{6241AF80-57E3-4AB4-A78D-F142538360A5}" type="presOf" srcId="{B7A77EC7-9174-4FFA-80ED-CED69F3D3ED6}" destId="{43F860A6-A7FE-497A-9E33-246C2A42606D}" srcOrd="0" destOrd="5" presId="urn:microsoft.com/office/officeart/2005/8/layout/vList6"/>
    <dgm:cxn modelId="{FB842888-61E2-4740-8C6F-8D2FD27EC41D}" srcId="{2236B682-1800-49AF-AF0A-D920F199497E}" destId="{4318EB62-454C-49B9-B672-42C089C98F82}" srcOrd="5" destOrd="0" parTransId="{8B8708F0-58C6-4E2B-8E1C-33BAF2D207F8}" sibTransId="{4B7DD4FC-0A14-4BF7-B3E9-0C41EBDB99A7}"/>
    <dgm:cxn modelId="{ACAAAE89-D28B-4770-A0C8-761684A7F6DE}" type="presOf" srcId="{CECD05DF-7871-4B67-97F4-D6DBF826DA47}" destId="{81D1446A-4F1B-4FFA-B6B9-23FE1C2D7FBA}" srcOrd="0" destOrd="4" presId="urn:microsoft.com/office/officeart/2005/8/layout/vList6"/>
    <dgm:cxn modelId="{F504B29A-7172-45D8-AEFD-7323788B397B}" srcId="{B1B07A70-8441-41B9-955A-076DB55400AC}" destId="{2236B682-1800-49AF-AF0A-D920F199497E}" srcOrd="1" destOrd="0" parTransId="{61AC71CB-6E42-45CB-8F85-9DB92EAB1E6A}" sibTransId="{F5DE7C41-393E-47D8-BC07-A571001DF1B7}"/>
    <dgm:cxn modelId="{1ED377A3-57B3-4642-8072-5ED4EAFC131C}" srcId="{2236B682-1800-49AF-AF0A-D920F199497E}" destId="{8C44BBD4-927A-47C7-AF51-BD11D3117BAB}" srcOrd="1" destOrd="0" parTransId="{1E1AC9FB-D7BB-49DF-A716-2847E70B9271}" sibTransId="{1F0C4932-906B-4BE3-99E4-5EA869CF30C8}"/>
    <dgm:cxn modelId="{198718B7-427E-4918-9899-3C5609334E43}" type="presOf" srcId="{E0CBCC1A-3D56-4133-B39E-2DC224825FE6}" destId="{81D1446A-4F1B-4FFA-B6B9-23FE1C2D7FBA}" srcOrd="0" destOrd="3" presId="urn:microsoft.com/office/officeart/2005/8/layout/vList6"/>
    <dgm:cxn modelId="{63E400BE-B041-41D2-82C1-826FE50DBCD5}" type="presOf" srcId="{B1B07A70-8441-41B9-955A-076DB55400AC}" destId="{43464604-5228-47CC-887F-E8B5130DD90C}" srcOrd="0" destOrd="0" presId="urn:microsoft.com/office/officeart/2005/8/layout/vList6"/>
    <dgm:cxn modelId="{6CE04DBF-CCD6-4FAE-8AED-8A7AB83B013D}" srcId="{2236B682-1800-49AF-AF0A-D920F199497E}" destId="{551C4806-3322-4CEA-97DE-6A470CFF1D19}" srcOrd="0" destOrd="0" parTransId="{E8C9445F-498F-49D8-AEED-DFDE258C654C}" sibTransId="{E401331A-3A6A-4498-AE40-8E230D754FB5}"/>
    <dgm:cxn modelId="{9ECC02C8-2EE8-4B0E-80EC-60D8FD77A390}" type="presOf" srcId="{5E728553-BD91-4276-8E3F-297D75064B27}" destId="{43F860A6-A7FE-497A-9E33-246C2A42606D}" srcOrd="0" destOrd="3" presId="urn:microsoft.com/office/officeart/2005/8/layout/vList6"/>
    <dgm:cxn modelId="{3BBE23D1-4E2C-4E0E-8F1D-04FDA35BC90E}" srcId="{89E24B6E-B1E0-4020-B4B3-57004B62CCE3}" destId="{81DBA026-A871-45F0-8E97-7DF5DF72690C}" srcOrd="4" destOrd="0" parTransId="{8F583FFC-AB78-4705-AC85-A7660ACEA499}" sibTransId="{1958B53D-C82E-465A-B88A-4BE1770B2B55}"/>
    <dgm:cxn modelId="{F3BCC3D1-7FDC-48E6-9721-8CEA6F4DDEFA}" srcId="{2236B682-1800-49AF-AF0A-D920F199497E}" destId="{E0CBCC1A-3D56-4133-B39E-2DC224825FE6}" srcOrd="3" destOrd="0" parTransId="{F03DC6B6-397C-4E0A-A6F1-0C28939F4868}" sibTransId="{5851E1FE-F0A9-474B-B234-9474867F748D}"/>
    <dgm:cxn modelId="{24B2C3DB-A222-47DC-80B6-B574845A8436}" type="presOf" srcId="{2EB8AC1D-AFFA-44B3-B861-2189538D2AD7}" destId="{43F860A6-A7FE-497A-9E33-246C2A42606D}" srcOrd="0" destOrd="1" presId="urn:microsoft.com/office/officeart/2005/8/layout/vList6"/>
    <dgm:cxn modelId="{1D2052DC-0F7D-45E3-9046-5348AB0BE894}" srcId="{B1B07A70-8441-41B9-955A-076DB55400AC}" destId="{89E24B6E-B1E0-4020-B4B3-57004B62CCE3}" srcOrd="0" destOrd="0" parTransId="{8C32AFEC-6255-4A71-9D7D-F6D3ADBE1358}" sibTransId="{D32843BA-F8BF-43F1-A3D2-BA3CA9C1F239}"/>
    <dgm:cxn modelId="{F08E2AED-15BF-4AA4-B678-0FB43167B38E}" type="presOf" srcId="{AB834633-9C4E-405F-BFD1-E37544D0AB0E}" destId="{81D1446A-4F1B-4FFA-B6B9-23FE1C2D7FBA}" srcOrd="0" destOrd="2" presId="urn:microsoft.com/office/officeart/2005/8/layout/vList6"/>
    <dgm:cxn modelId="{22EBAAF2-52D3-4745-8BBA-AC4742C16F9E}" type="presOf" srcId="{8C44BBD4-927A-47C7-AF51-BD11D3117BAB}" destId="{81D1446A-4F1B-4FFA-B6B9-23FE1C2D7FBA}" srcOrd="0" destOrd="1" presId="urn:microsoft.com/office/officeart/2005/8/layout/vList6"/>
    <dgm:cxn modelId="{707598FB-0722-4E55-ADAF-22E497DAA526}" srcId="{2236B682-1800-49AF-AF0A-D920F199497E}" destId="{AB834633-9C4E-405F-BFD1-E37544D0AB0E}" srcOrd="2" destOrd="0" parTransId="{A4E14147-5367-4478-8E2F-614D68044966}" sibTransId="{4D3A634C-F0F0-485F-8B67-3C3C1F519E31}"/>
    <dgm:cxn modelId="{F7AD3D4F-6A7C-4B5B-8686-99754EB34153}" type="presParOf" srcId="{43464604-5228-47CC-887F-E8B5130DD90C}" destId="{004CD3D2-35E0-477E-9E2A-24542F48E158}" srcOrd="0" destOrd="0" presId="urn:microsoft.com/office/officeart/2005/8/layout/vList6"/>
    <dgm:cxn modelId="{63284F30-6470-4181-90DE-510B2DA88456}" type="presParOf" srcId="{004CD3D2-35E0-477E-9E2A-24542F48E158}" destId="{5319B6C9-3A4A-4DE3-8BC8-683FC28DBF37}" srcOrd="0" destOrd="0" presId="urn:microsoft.com/office/officeart/2005/8/layout/vList6"/>
    <dgm:cxn modelId="{64C1E3DE-D24F-4587-8A04-9F9DE7640F38}" type="presParOf" srcId="{004CD3D2-35E0-477E-9E2A-24542F48E158}" destId="{43F860A6-A7FE-497A-9E33-246C2A42606D}" srcOrd="1" destOrd="0" presId="urn:microsoft.com/office/officeart/2005/8/layout/vList6"/>
    <dgm:cxn modelId="{A5684DE2-CE54-4393-855E-8DBE23A8EC7B}" type="presParOf" srcId="{43464604-5228-47CC-887F-E8B5130DD90C}" destId="{BB82FAB5-D67F-4B7F-B954-163668E675AA}" srcOrd="1" destOrd="0" presId="urn:microsoft.com/office/officeart/2005/8/layout/vList6"/>
    <dgm:cxn modelId="{FA484CAD-2AA9-486D-BD0D-3182C06F3E6D}" type="presParOf" srcId="{43464604-5228-47CC-887F-E8B5130DD90C}" destId="{35F8C4B0-4045-4CA8-8B2F-F47FA49D0F13}" srcOrd="2" destOrd="0" presId="urn:microsoft.com/office/officeart/2005/8/layout/vList6"/>
    <dgm:cxn modelId="{01B862C4-26DA-4418-B676-E76B83ABAF3F}" type="presParOf" srcId="{35F8C4B0-4045-4CA8-8B2F-F47FA49D0F13}" destId="{9261EDCC-72F4-492B-9306-6ACBECCBA1CE}" srcOrd="0" destOrd="0" presId="urn:microsoft.com/office/officeart/2005/8/layout/vList6"/>
    <dgm:cxn modelId="{37EE7787-99FB-4C47-AF94-1B421857D0FF}" type="presParOf" srcId="{35F8C4B0-4045-4CA8-8B2F-F47FA49D0F13}" destId="{81D1446A-4F1B-4FFA-B6B9-23FE1C2D7FBA}" srcOrd="1" destOrd="0" presId="urn:microsoft.com/office/officeart/2005/8/layout/vList6"/>
  </dgm:cxnLst>
  <dgm:bg>
    <a:solidFill>
      <a:schemeClr val="accent4">
        <a:lumMod val="20000"/>
        <a:lumOff val="80000"/>
      </a:schemeClr>
    </a:solid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D4C5430-6881-4E2C-A2D3-ADEF90B06A0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KE"/>
        </a:p>
      </dgm:t>
    </dgm:pt>
    <dgm:pt modelId="{C949D6DC-93BB-4A24-A83D-A66F254C0427}">
      <dgm:prSet custT="1"/>
      <dgm:spPr/>
      <dgm:t>
        <a:bodyPr/>
        <a:lstStyle/>
        <a:p>
          <a:r>
            <a:rPr lang="en-KE" sz="1900" b="1" kern="1200" dirty="0"/>
            <a:t>1. </a:t>
          </a:r>
          <a:r>
            <a:rPr lang="en-KE" sz="1900" b="1" kern="1200" dirty="0">
              <a:latin typeface="Calibri" panose="020F0502020204030204" pitchFamily="34" charset="0"/>
              <a:ea typeface="Calibri" panose="020F0502020204030204" pitchFamily="34" charset="0"/>
              <a:cs typeface="Calibri" panose="020F0502020204030204" pitchFamily="34" charset="0"/>
            </a:rPr>
            <a:t>Material Risks &amp; Opportunities</a:t>
          </a:r>
          <a:r>
            <a:rPr lang="en-KE" sz="1900" b="1" kern="1200" dirty="0"/>
            <a:t>:</a:t>
          </a:r>
          <a:r>
            <a:rPr lang="en-KE" sz="1900" kern="1200" dirty="0"/>
            <a:t> </a:t>
          </a:r>
          <a:r>
            <a:rPr lang="en-KE" sz="1700"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Agri Grow focused on water scarcity and the potential of drought-resilient agriculture.</a:t>
          </a:r>
        </a:p>
      </dgm:t>
    </dgm:pt>
    <dgm:pt modelId="{4D8A3D54-35A3-48FE-B151-508023B62A48}" type="parTrans" cxnId="{8529EA1B-6A24-47DE-9094-4C03DA916125}">
      <dgm:prSet/>
      <dgm:spPr/>
      <dgm:t>
        <a:bodyPr/>
        <a:lstStyle/>
        <a:p>
          <a:endParaRPr lang="en-KE"/>
        </a:p>
      </dgm:t>
    </dgm:pt>
    <dgm:pt modelId="{43B6A17B-BF93-4097-A91B-9BD36B04F6AE}" type="sibTrans" cxnId="{8529EA1B-6A24-47DE-9094-4C03DA916125}">
      <dgm:prSet/>
      <dgm:spPr/>
      <dgm:t>
        <a:bodyPr/>
        <a:lstStyle/>
        <a:p>
          <a:endParaRPr lang="en-KE"/>
        </a:p>
      </dgm:t>
    </dgm:pt>
    <dgm:pt modelId="{136A549E-829E-4569-80E9-7EFC4F977687}">
      <dgm:prSet custT="1"/>
      <dgm:spPr/>
      <dgm:t>
        <a:bodyPr/>
        <a:lstStyle/>
        <a:p>
          <a:r>
            <a:rPr lang="en-KE" sz="1900" b="1" kern="1200" dirty="0"/>
            <a:t>2. </a:t>
          </a:r>
          <a:r>
            <a:rPr lang="en-KE" sz="1900" b="1"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Data-Driven Insights</a:t>
          </a:r>
          <a:r>
            <a:rPr lang="en-KE" sz="1900" b="1" kern="1200" dirty="0"/>
            <a:t>:</a:t>
          </a:r>
          <a:r>
            <a:rPr lang="en-KE" sz="1900" kern="1200" dirty="0"/>
            <a:t> </a:t>
          </a:r>
          <a:r>
            <a:rPr lang="en-US" sz="1700"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A</a:t>
          </a:r>
          <a:r>
            <a:rPr lang="en-KE" sz="1700" kern="1200" dirty="0" err="1">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nalyse</a:t>
          </a:r>
          <a:r>
            <a:rPr lang="en-KE" sz="1700"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 detailed climate projections to understand future water availability in their operating regions.</a:t>
          </a:r>
        </a:p>
      </dgm:t>
    </dgm:pt>
    <dgm:pt modelId="{2184FBFD-6680-462A-9537-AE15997C797F}" type="parTrans" cxnId="{463E2C14-C4E1-4480-BE75-8BDE45105D7F}">
      <dgm:prSet/>
      <dgm:spPr/>
      <dgm:t>
        <a:bodyPr/>
        <a:lstStyle/>
        <a:p>
          <a:endParaRPr lang="en-KE"/>
        </a:p>
      </dgm:t>
    </dgm:pt>
    <dgm:pt modelId="{2C615C5E-BF15-41B6-9D93-B2014969FA0C}" type="sibTrans" cxnId="{463E2C14-C4E1-4480-BE75-8BDE45105D7F}">
      <dgm:prSet/>
      <dgm:spPr/>
      <dgm:t>
        <a:bodyPr/>
        <a:lstStyle/>
        <a:p>
          <a:endParaRPr lang="en-KE"/>
        </a:p>
      </dgm:t>
    </dgm:pt>
    <dgm:pt modelId="{0A6196D0-7BB9-4813-9837-127C2AD8D853}">
      <dgm:prSet custT="1"/>
      <dgm:spPr/>
      <dgm:t>
        <a:bodyPr/>
        <a:lstStyle/>
        <a:p>
          <a:r>
            <a:rPr lang="en-KE" sz="1700" b="1" kern="1200" dirty="0"/>
            <a:t>3. </a:t>
          </a:r>
          <a:r>
            <a:rPr lang="en-KE" sz="1900" b="1"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Climate-Informed ESG Metrics</a:t>
          </a:r>
          <a:r>
            <a:rPr lang="en-KE" sz="1700" b="1" kern="1200" dirty="0"/>
            <a:t>:</a:t>
          </a:r>
          <a:r>
            <a:rPr lang="en-KE" sz="1700" kern="1200" dirty="0"/>
            <a:t> </a:t>
          </a:r>
          <a:r>
            <a:rPr lang="en-US" sz="1700"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Develop Specific Metric</a:t>
          </a:r>
          <a:r>
            <a:rPr lang="en-KE" sz="1700"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 such as "Water Stress Exposure," "Adoption Rate of Water-Efficient Irrigation," "Percentage of Drought-Resistant Crops," "Impact on Smallholder Farmers," and the quality of "Climate Risk Management Strategy."</a:t>
          </a:r>
        </a:p>
      </dgm:t>
    </dgm:pt>
    <dgm:pt modelId="{C280F9EF-3EE5-4063-B0E2-2784FCE1F124}" type="parTrans" cxnId="{1A2BDD36-5A94-4CA0-8A02-4FE99134F2E1}">
      <dgm:prSet/>
      <dgm:spPr/>
      <dgm:t>
        <a:bodyPr/>
        <a:lstStyle/>
        <a:p>
          <a:endParaRPr lang="en-KE"/>
        </a:p>
      </dgm:t>
    </dgm:pt>
    <dgm:pt modelId="{8871991F-935B-4FEB-858F-3EA65FA5C86C}" type="sibTrans" cxnId="{1A2BDD36-5A94-4CA0-8A02-4FE99134F2E1}">
      <dgm:prSet/>
      <dgm:spPr/>
      <dgm:t>
        <a:bodyPr/>
        <a:lstStyle/>
        <a:p>
          <a:endParaRPr lang="en-KE"/>
        </a:p>
      </dgm:t>
    </dgm:pt>
    <dgm:pt modelId="{81E66BA1-3029-4826-95BE-5E94DD796D3F}">
      <dgm:prSet custT="1"/>
      <dgm:spPr/>
      <dgm:t>
        <a:bodyPr/>
        <a:lstStyle/>
        <a:p>
          <a:r>
            <a:rPr lang="en-KE" sz="1700" b="1" kern="1200" dirty="0"/>
            <a:t>4. </a:t>
          </a:r>
          <a:r>
            <a:rPr lang="en-KE" sz="1900" b="1"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Integrated Decision-Making</a:t>
          </a:r>
          <a:r>
            <a:rPr lang="en-KE" sz="1700" b="1" kern="1200" dirty="0"/>
            <a:t>:</a:t>
          </a:r>
          <a:r>
            <a:rPr lang="en-KE" sz="1700" kern="1200" dirty="0"/>
            <a:t> </a:t>
          </a:r>
          <a:r>
            <a:rPr lang="en-KE" sz="1700"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These metrics directly influence </a:t>
          </a:r>
          <a:r>
            <a:rPr lang="en-KE" sz="1700" kern="1200" dirty="0" err="1">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AgriGrow's</a:t>
          </a:r>
          <a:r>
            <a:rPr lang="en-KE" sz="1700"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 investment choices, risk management protocols, and long-term strategic planning, prioritizing climate resilience.</a:t>
          </a:r>
        </a:p>
      </dgm:t>
    </dgm:pt>
    <dgm:pt modelId="{94D32257-B04A-4083-9194-9D6A9E4C2EA8}" type="parTrans" cxnId="{11147997-2E73-4995-8819-BB38972FC6B9}">
      <dgm:prSet/>
      <dgm:spPr/>
      <dgm:t>
        <a:bodyPr/>
        <a:lstStyle/>
        <a:p>
          <a:endParaRPr lang="en-KE"/>
        </a:p>
      </dgm:t>
    </dgm:pt>
    <dgm:pt modelId="{B527427A-22E9-434A-9643-18B435F12FB9}" type="sibTrans" cxnId="{11147997-2E73-4995-8819-BB38972FC6B9}">
      <dgm:prSet/>
      <dgm:spPr/>
      <dgm:t>
        <a:bodyPr/>
        <a:lstStyle/>
        <a:p>
          <a:endParaRPr lang="en-KE"/>
        </a:p>
      </dgm:t>
    </dgm:pt>
    <dgm:pt modelId="{CB7E620A-EB4A-47E6-B03C-389016ABCF0E}">
      <dgm:prSet custT="1"/>
      <dgm:spPr/>
      <dgm:t>
        <a:bodyPr/>
        <a:lstStyle/>
        <a:p>
          <a:r>
            <a:rPr lang="en-KE" sz="1900" b="1" kern="1200" dirty="0"/>
            <a:t>5</a:t>
          </a:r>
          <a:r>
            <a:rPr lang="en-KE" sz="1900" b="1" kern="1200" dirty="0">
              <a:latin typeface="Calibri" panose="020F0502020204030204" pitchFamily="34" charset="0"/>
              <a:ea typeface="Calibri" panose="020F0502020204030204" pitchFamily="34" charset="0"/>
              <a:cs typeface="Calibri" panose="020F0502020204030204" pitchFamily="34" charset="0"/>
            </a:rPr>
            <a:t>. </a:t>
          </a:r>
          <a:r>
            <a:rPr lang="en-KE" sz="1900" b="1"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Transparent Reporting</a:t>
          </a:r>
          <a:r>
            <a:rPr lang="en-KE" sz="1900" b="1" kern="1200" dirty="0">
              <a:latin typeface="Calibri" panose="020F0502020204030204" pitchFamily="34" charset="0"/>
              <a:ea typeface="Calibri" panose="020F0502020204030204" pitchFamily="34" charset="0"/>
              <a:cs typeface="Calibri" panose="020F0502020204030204" pitchFamily="34" charset="0"/>
            </a:rPr>
            <a:t>:</a:t>
          </a:r>
          <a:r>
            <a:rPr lang="en-KE" sz="1900" kern="1200" dirty="0">
              <a:latin typeface="Calibri" panose="020F0502020204030204" pitchFamily="34" charset="0"/>
              <a:ea typeface="Calibri" panose="020F0502020204030204" pitchFamily="34" charset="0"/>
              <a:cs typeface="Calibri" panose="020F0502020204030204" pitchFamily="34" charset="0"/>
            </a:rPr>
            <a:t> Agri Grow reports </a:t>
          </a:r>
          <a:r>
            <a:rPr lang="en-US" sz="1900" kern="1200" dirty="0">
              <a:latin typeface="Calibri" panose="020F0502020204030204" pitchFamily="34" charset="0"/>
              <a:ea typeface="Calibri" panose="020F0502020204030204" pitchFamily="34" charset="0"/>
              <a:cs typeface="Calibri" panose="020F0502020204030204" pitchFamily="34" charset="0"/>
            </a:rPr>
            <a:t>annually </a:t>
          </a:r>
          <a:r>
            <a:rPr lang="en-KE" sz="1900" kern="1200" dirty="0">
              <a:latin typeface="Calibri" panose="020F0502020204030204" pitchFamily="34" charset="0"/>
              <a:ea typeface="Calibri" panose="020F0502020204030204" pitchFamily="34" charset="0"/>
              <a:cs typeface="Calibri" panose="020F0502020204030204" pitchFamily="34" charset="0"/>
            </a:rPr>
            <a:t>on its progress against </a:t>
          </a:r>
          <a:r>
            <a:rPr lang="en-US" sz="1900" kern="1200" dirty="0">
              <a:latin typeface="Calibri" panose="020F0502020204030204" pitchFamily="34" charset="0"/>
              <a:ea typeface="Calibri" panose="020F0502020204030204" pitchFamily="34" charset="0"/>
              <a:cs typeface="Calibri" panose="020F0502020204030204" pitchFamily="34" charset="0"/>
            </a:rPr>
            <a:t>the</a:t>
          </a:r>
          <a:r>
            <a:rPr lang="en-KE" sz="1900" kern="1200" dirty="0">
              <a:latin typeface="Calibri" panose="020F0502020204030204" pitchFamily="34" charset="0"/>
              <a:ea typeface="Calibri" panose="020F0502020204030204" pitchFamily="34" charset="0"/>
              <a:cs typeface="Calibri" panose="020F0502020204030204" pitchFamily="34" charset="0"/>
            </a:rPr>
            <a:t> climate-informed ESG metrics, demonstrating its commitment to sustainability and transparency.</a:t>
          </a:r>
        </a:p>
      </dgm:t>
    </dgm:pt>
    <dgm:pt modelId="{271B65CE-D5A3-41A7-97B3-95D8C5AB7133}" type="parTrans" cxnId="{DB3A09C0-C77C-4B81-AF86-BA58CBFFE0A6}">
      <dgm:prSet/>
      <dgm:spPr/>
      <dgm:t>
        <a:bodyPr/>
        <a:lstStyle/>
        <a:p>
          <a:endParaRPr lang="en-KE"/>
        </a:p>
      </dgm:t>
    </dgm:pt>
    <dgm:pt modelId="{85A84744-27C6-4E05-A6C2-00A3388FD4AA}" type="sibTrans" cxnId="{DB3A09C0-C77C-4B81-AF86-BA58CBFFE0A6}">
      <dgm:prSet/>
      <dgm:spPr/>
      <dgm:t>
        <a:bodyPr/>
        <a:lstStyle/>
        <a:p>
          <a:endParaRPr lang="en-KE"/>
        </a:p>
      </dgm:t>
    </dgm:pt>
    <dgm:pt modelId="{D10A664A-D319-4098-861B-29AF001315BD}" type="pres">
      <dgm:prSet presAssocID="{5D4C5430-6881-4E2C-A2D3-ADEF90B06A02}" presName="vert0" presStyleCnt="0">
        <dgm:presLayoutVars>
          <dgm:dir/>
          <dgm:animOne val="branch"/>
          <dgm:animLvl val="lvl"/>
        </dgm:presLayoutVars>
      </dgm:prSet>
      <dgm:spPr/>
    </dgm:pt>
    <dgm:pt modelId="{82095118-DE13-45A8-8DA2-0577A452F8F0}" type="pres">
      <dgm:prSet presAssocID="{C949D6DC-93BB-4A24-A83D-A66F254C0427}" presName="thickLine" presStyleLbl="alignNode1" presStyleIdx="0" presStyleCnt="5"/>
      <dgm:spPr/>
    </dgm:pt>
    <dgm:pt modelId="{F8C04632-0ABE-412C-BEAF-D0FF3181C4FC}" type="pres">
      <dgm:prSet presAssocID="{C949D6DC-93BB-4A24-A83D-A66F254C0427}" presName="horz1" presStyleCnt="0"/>
      <dgm:spPr/>
    </dgm:pt>
    <dgm:pt modelId="{8DD967FA-D0AB-498E-8A17-4EA74B0DD514}" type="pres">
      <dgm:prSet presAssocID="{C949D6DC-93BB-4A24-A83D-A66F254C0427}" presName="tx1" presStyleLbl="revTx" presStyleIdx="0" presStyleCnt="5"/>
      <dgm:spPr/>
    </dgm:pt>
    <dgm:pt modelId="{F554DF5A-4ED8-46D2-A860-F7BF8C5B10BA}" type="pres">
      <dgm:prSet presAssocID="{C949D6DC-93BB-4A24-A83D-A66F254C0427}" presName="vert1" presStyleCnt="0"/>
      <dgm:spPr/>
    </dgm:pt>
    <dgm:pt modelId="{4F1F02EF-BA6E-476A-8D39-6BCDAEE06A49}" type="pres">
      <dgm:prSet presAssocID="{136A549E-829E-4569-80E9-7EFC4F977687}" presName="thickLine" presStyleLbl="alignNode1" presStyleIdx="1" presStyleCnt="5"/>
      <dgm:spPr/>
    </dgm:pt>
    <dgm:pt modelId="{A5A1D6EF-790C-4997-A3D3-0D089ED3769C}" type="pres">
      <dgm:prSet presAssocID="{136A549E-829E-4569-80E9-7EFC4F977687}" presName="horz1" presStyleCnt="0"/>
      <dgm:spPr/>
    </dgm:pt>
    <dgm:pt modelId="{E811F19F-F2AE-4E37-AC81-D7329FA80CDF}" type="pres">
      <dgm:prSet presAssocID="{136A549E-829E-4569-80E9-7EFC4F977687}" presName="tx1" presStyleLbl="revTx" presStyleIdx="1" presStyleCnt="5"/>
      <dgm:spPr/>
    </dgm:pt>
    <dgm:pt modelId="{F6DF4C23-5606-4FDD-8AEF-D3C2E52153BC}" type="pres">
      <dgm:prSet presAssocID="{136A549E-829E-4569-80E9-7EFC4F977687}" presName="vert1" presStyleCnt="0"/>
      <dgm:spPr/>
    </dgm:pt>
    <dgm:pt modelId="{7503DFBB-D7D4-4595-851C-391CA5A51DF5}" type="pres">
      <dgm:prSet presAssocID="{0A6196D0-7BB9-4813-9837-127C2AD8D853}" presName="thickLine" presStyleLbl="alignNode1" presStyleIdx="2" presStyleCnt="5"/>
      <dgm:spPr/>
    </dgm:pt>
    <dgm:pt modelId="{9B4640A6-2E4D-4DB1-9CA5-EE7114691BD1}" type="pres">
      <dgm:prSet presAssocID="{0A6196D0-7BB9-4813-9837-127C2AD8D853}" presName="horz1" presStyleCnt="0"/>
      <dgm:spPr/>
    </dgm:pt>
    <dgm:pt modelId="{8E6940E3-70AA-46AE-B2D7-0873C8AC4FD7}" type="pres">
      <dgm:prSet presAssocID="{0A6196D0-7BB9-4813-9837-127C2AD8D853}" presName="tx1" presStyleLbl="revTx" presStyleIdx="2" presStyleCnt="5"/>
      <dgm:spPr/>
    </dgm:pt>
    <dgm:pt modelId="{24F087A2-8F04-4A6A-A560-333E6CD63253}" type="pres">
      <dgm:prSet presAssocID="{0A6196D0-7BB9-4813-9837-127C2AD8D853}" presName="vert1" presStyleCnt="0"/>
      <dgm:spPr/>
    </dgm:pt>
    <dgm:pt modelId="{5558B0BC-200B-4CE6-A3F3-1629AC70CA2B}" type="pres">
      <dgm:prSet presAssocID="{81E66BA1-3029-4826-95BE-5E94DD796D3F}" presName="thickLine" presStyleLbl="alignNode1" presStyleIdx="3" presStyleCnt="5"/>
      <dgm:spPr/>
    </dgm:pt>
    <dgm:pt modelId="{C5562A9C-1509-4893-97A4-6575152E276B}" type="pres">
      <dgm:prSet presAssocID="{81E66BA1-3029-4826-95BE-5E94DD796D3F}" presName="horz1" presStyleCnt="0"/>
      <dgm:spPr/>
    </dgm:pt>
    <dgm:pt modelId="{EF9E6486-7BFF-4362-A37E-F428A0E5413B}" type="pres">
      <dgm:prSet presAssocID="{81E66BA1-3029-4826-95BE-5E94DD796D3F}" presName="tx1" presStyleLbl="revTx" presStyleIdx="3" presStyleCnt="5"/>
      <dgm:spPr/>
    </dgm:pt>
    <dgm:pt modelId="{77694FB1-3EED-4C19-A83A-722AD6BBDDE1}" type="pres">
      <dgm:prSet presAssocID="{81E66BA1-3029-4826-95BE-5E94DD796D3F}" presName="vert1" presStyleCnt="0"/>
      <dgm:spPr/>
    </dgm:pt>
    <dgm:pt modelId="{8F719E64-971D-4016-BA62-B163C06B41C9}" type="pres">
      <dgm:prSet presAssocID="{CB7E620A-EB4A-47E6-B03C-389016ABCF0E}" presName="thickLine" presStyleLbl="alignNode1" presStyleIdx="4" presStyleCnt="5"/>
      <dgm:spPr/>
    </dgm:pt>
    <dgm:pt modelId="{3DF83FFF-A407-4C67-ABEB-107CCFD2E065}" type="pres">
      <dgm:prSet presAssocID="{CB7E620A-EB4A-47E6-B03C-389016ABCF0E}" presName="horz1" presStyleCnt="0"/>
      <dgm:spPr/>
    </dgm:pt>
    <dgm:pt modelId="{E007D7DE-3E58-4E71-9362-2D1B253C0BCE}" type="pres">
      <dgm:prSet presAssocID="{CB7E620A-EB4A-47E6-B03C-389016ABCF0E}" presName="tx1" presStyleLbl="revTx" presStyleIdx="4" presStyleCnt="5"/>
      <dgm:spPr/>
    </dgm:pt>
    <dgm:pt modelId="{1769AC6E-2DFB-498F-8B37-7B7897AC8670}" type="pres">
      <dgm:prSet presAssocID="{CB7E620A-EB4A-47E6-B03C-389016ABCF0E}" presName="vert1" presStyleCnt="0"/>
      <dgm:spPr/>
    </dgm:pt>
  </dgm:ptLst>
  <dgm:cxnLst>
    <dgm:cxn modelId="{8272AA09-7F1A-41E6-9921-E73A9E7BD876}" type="presOf" srcId="{0A6196D0-7BB9-4813-9837-127C2AD8D853}" destId="{8E6940E3-70AA-46AE-B2D7-0873C8AC4FD7}" srcOrd="0" destOrd="0" presId="urn:microsoft.com/office/officeart/2008/layout/LinedList"/>
    <dgm:cxn modelId="{463E2C14-C4E1-4480-BE75-8BDE45105D7F}" srcId="{5D4C5430-6881-4E2C-A2D3-ADEF90B06A02}" destId="{136A549E-829E-4569-80E9-7EFC4F977687}" srcOrd="1" destOrd="0" parTransId="{2184FBFD-6680-462A-9537-AE15997C797F}" sibTransId="{2C615C5E-BF15-41B6-9D93-B2014969FA0C}"/>
    <dgm:cxn modelId="{8529EA1B-6A24-47DE-9094-4C03DA916125}" srcId="{5D4C5430-6881-4E2C-A2D3-ADEF90B06A02}" destId="{C949D6DC-93BB-4A24-A83D-A66F254C0427}" srcOrd="0" destOrd="0" parTransId="{4D8A3D54-35A3-48FE-B151-508023B62A48}" sibTransId="{43B6A17B-BF93-4097-A91B-9BD36B04F6AE}"/>
    <dgm:cxn modelId="{1A2BDD36-5A94-4CA0-8A02-4FE99134F2E1}" srcId="{5D4C5430-6881-4E2C-A2D3-ADEF90B06A02}" destId="{0A6196D0-7BB9-4813-9837-127C2AD8D853}" srcOrd="2" destOrd="0" parTransId="{C280F9EF-3EE5-4063-B0E2-2784FCE1F124}" sibTransId="{8871991F-935B-4FEB-858F-3EA65FA5C86C}"/>
    <dgm:cxn modelId="{C9194452-F287-435E-955F-A50B3ED78051}" type="presOf" srcId="{136A549E-829E-4569-80E9-7EFC4F977687}" destId="{E811F19F-F2AE-4E37-AC81-D7329FA80CDF}" srcOrd="0" destOrd="0" presId="urn:microsoft.com/office/officeart/2008/layout/LinedList"/>
    <dgm:cxn modelId="{11147997-2E73-4995-8819-BB38972FC6B9}" srcId="{5D4C5430-6881-4E2C-A2D3-ADEF90B06A02}" destId="{81E66BA1-3029-4826-95BE-5E94DD796D3F}" srcOrd="3" destOrd="0" parTransId="{94D32257-B04A-4083-9194-9D6A9E4C2EA8}" sibTransId="{B527427A-22E9-434A-9643-18B435F12FB9}"/>
    <dgm:cxn modelId="{9F98649B-14DB-41EC-88D7-E9DC70AB16C0}" type="presOf" srcId="{C949D6DC-93BB-4A24-A83D-A66F254C0427}" destId="{8DD967FA-D0AB-498E-8A17-4EA74B0DD514}" srcOrd="0" destOrd="0" presId="urn:microsoft.com/office/officeart/2008/layout/LinedList"/>
    <dgm:cxn modelId="{7C30789E-F2E9-4475-AD49-7EA1BBB7A935}" type="presOf" srcId="{5D4C5430-6881-4E2C-A2D3-ADEF90B06A02}" destId="{D10A664A-D319-4098-861B-29AF001315BD}" srcOrd="0" destOrd="0" presId="urn:microsoft.com/office/officeart/2008/layout/LinedList"/>
    <dgm:cxn modelId="{3E7020A4-28DC-4980-9293-5F8F9C65A41A}" type="presOf" srcId="{81E66BA1-3029-4826-95BE-5E94DD796D3F}" destId="{EF9E6486-7BFF-4362-A37E-F428A0E5413B}" srcOrd="0" destOrd="0" presId="urn:microsoft.com/office/officeart/2008/layout/LinedList"/>
    <dgm:cxn modelId="{33FE3CB0-3C0C-4AB0-8B55-1AC1A69770CA}" type="presOf" srcId="{CB7E620A-EB4A-47E6-B03C-389016ABCF0E}" destId="{E007D7DE-3E58-4E71-9362-2D1B253C0BCE}" srcOrd="0" destOrd="0" presId="urn:microsoft.com/office/officeart/2008/layout/LinedList"/>
    <dgm:cxn modelId="{DB3A09C0-C77C-4B81-AF86-BA58CBFFE0A6}" srcId="{5D4C5430-6881-4E2C-A2D3-ADEF90B06A02}" destId="{CB7E620A-EB4A-47E6-B03C-389016ABCF0E}" srcOrd="4" destOrd="0" parTransId="{271B65CE-D5A3-41A7-97B3-95D8C5AB7133}" sibTransId="{85A84744-27C6-4E05-A6C2-00A3388FD4AA}"/>
    <dgm:cxn modelId="{3641E25A-84DC-4EE5-8C7D-A0428FB9349A}" type="presParOf" srcId="{D10A664A-D319-4098-861B-29AF001315BD}" destId="{82095118-DE13-45A8-8DA2-0577A452F8F0}" srcOrd="0" destOrd="0" presId="urn:microsoft.com/office/officeart/2008/layout/LinedList"/>
    <dgm:cxn modelId="{02718280-C816-42CB-8DB8-3818ABC26186}" type="presParOf" srcId="{D10A664A-D319-4098-861B-29AF001315BD}" destId="{F8C04632-0ABE-412C-BEAF-D0FF3181C4FC}" srcOrd="1" destOrd="0" presId="urn:microsoft.com/office/officeart/2008/layout/LinedList"/>
    <dgm:cxn modelId="{17D4B959-D8B3-4795-8E5A-C5FEDC7E585E}" type="presParOf" srcId="{F8C04632-0ABE-412C-BEAF-D0FF3181C4FC}" destId="{8DD967FA-D0AB-498E-8A17-4EA74B0DD514}" srcOrd="0" destOrd="0" presId="urn:microsoft.com/office/officeart/2008/layout/LinedList"/>
    <dgm:cxn modelId="{FCE2F189-AA9A-4E94-A1FD-0DA944D737EC}" type="presParOf" srcId="{F8C04632-0ABE-412C-BEAF-D0FF3181C4FC}" destId="{F554DF5A-4ED8-46D2-A860-F7BF8C5B10BA}" srcOrd="1" destOrd="0" presId="urn:microsoft.com/office/officeart/2008/layout/LinedList"/>
    <dgm:cxn modelId="{E6E0C2AE-BDCE-41B3-AF42-59456A827494}" type="presParOf" srcId="{D10A664A-D319-4098-861B-29AF001315BD}" destId="{4F1F02EF-BA6E-476A-8D39-6BCDAEE06A49}" srcOrd="2" destOrd="0" presId="urn:microsoft.com/office/officeart/2008/layout/LinedList"/>
    <dgm:cxn modelId="{5B1E9240-490F-45D6-B84C-8299EB8DB07D}" type="presParOf" srcId="{D10A664A-D319-4098-861B-29AF001315BD}" destId="{A5A1D6EF-790C-4997-A3D3-0D089ED3769C}" srcOrd="3" destOrd="0" presId="urn:microsoft.com/office/officeart/2008/layout/LinedList"/>
    <dgm:cxn modelId="{67A7A7E4-4A1D-42C8-9E9D-57A977C5FAD6}" type="presParOf" srcId="{A5A1D6EF-790C-4997-A3D3-0D089ED3769C}" destId="{E811F19F-F2AE-4E37-AC81-D7329FA80CDF}" srcOrd="0" destOrd="0" presId="urn:microsoft.com/office/officeart/2008/layout/LinedList"/>
    <dgm:cxn modelId="{F1214DCB-45F0-443F-8FD0-944E0B78B050}" type="presParOf" srcId="{A5A1D6EF-790C-4997-A3D3-0D089ED3769C}" destId="{F6DF4C23-5606-4FDD-8AEF-D3C2E52153BC}" srcOrd="1" destOrd="0" presId="urn:microsoft.com/office/officeart/2008/layout/LinedList"/>
    <dgm:cxn modelId="{78D0CFC5-167C-490B-B4F0-B27BE2DEDF7B}" type="presParOf" srcId="{D10A664A-D319-4098-861B-29AF001315BD}" destId="{7503DFBB-D7D4-4595-851C-391CA5A51DF5}" srcOrd="4" destOrd="0" presId="urn:microsoft.com/office/officeart/2008/layout/LinedList"/>
    <dgm:cxn modelId="{D47BC07A-23F1-4272-B14D-46E0A6DB4C85}" type="presParOf" srcId="{D10A664A-D319-4098-861B-29AF001315BD}" destId="{9B4640A6-2E4D-4DB1-9CA5-EE7114691BD1}" srcOrd="5" destOrd="0" presId="urn:microsoft.com/office/officeart/2008/layout/LinedList"/>
    <dgm:cxn modelId="{18BFEA06-89D1-413A-A5C7-3FAD5A83A5B2}" type="presParOf" srcId="{9B4640A6-2E4D-4DB1-9CA5-EE7114691BD1}" destId="{8E6940E3-70AA-46AE-B2D7-0873C8AC4FD7}" srcOrd="0" destOrd="0" presId="urn:microsoft.com/office/officeart/2008/layout/LinedList"/>
    <dgm:cxn modelId="{7FC16013-7CF0-4AE2-AA4C-5FF0003DB2C2}" type="presParOf" srcId="{9B4640A6-2E4D-4DB1-9CA5-EE7114691BD1}" destId="{24F087A2-8F04-4A6A-A560-333E6CD63253}" srcOrd="1" destOrd="0" presId="urn:microsoft.com/office/officeart/2008/layout/LinedList"/>
    <dgm:cxn modelId="{3617AEB4-3D56-42D9-BFA9-5983ED04143B}" type="presParOf" srcId="{D10A664A-D319-4098-861B-29AF001315BD}" destId="{5558B0BC-200B-4CE6-A3F3-1629AC70CA2B}" srcOrd="6" destOrd="0" presId="urn:microsoft.com/office/officeart/2008/layout/LinedList"/>
    <dgm:cxn modelId="{343D6571-0829-436A-9C4E-303621D876B9}" type="presParOf" srcId="{D10A664A-D319-4098-861B-29AF001315BD}" destId="{C5562A9C-1509-4893-97A4-6575152E276B}" srcOrd="7" destOrd="0" presId="urn:microsoft.com/office/officeart/2008/layout/LinedList"/>
    <dgm:cxn modelId="{94D0B9F2-369F-47CC-A384-41A1C5339F12}" type="presParOf" srcId="{C5562A9C-1509-4893-97A4-6575152E276B}" destId="{EF9E6486-7BFF-4362-A37E-F428A0E5413B}" srcOrd="0" destOrd="0" presId="urn:microsoft.com/office/officeart/2008/layout/LinedList"/>
    <dgm:cxn modelId="{E14CC02D-C654-4DB3-8C13-69B51BB16A53}" type="presParOf" srcId="{C5562A9C-1509-4893-97A4-6575152E276B}" destId="{77694FB1-3EED-4C19-A83A-722AD6BBDDE1}" srcOrd="1" destOrd="0" presId="urn:microsoft.com/office/officeart/2008/layout/LinedList"/>
    <dgm:cxn modelId="{A8B95656-6DDF-4672-BFE3-4042876FD320}" type="presParOf" srcId="{D10A664A-D319-4098-861B-29AF001315BD}" destId="{8F719E64-971D-4016-BA62-B163C06B41C9}" srcOrd="8" destOrd="0" presId="urn:microsoft.com/office/officeart/2008/layout/LinedList"/>
    <dgm:cxn modelId="{9987D77C-EC19-40B3-AC8A-A3C996D004ED}" type="presParOf" srcId="{D10A664A-D319-4098-861B-29AF001315BD}" destId="{3DF83FFF-A407-4C67-ABEB-107CCFD2E065}" srcOrd="9" destOrd="0" presId="urn:microsoft.com/office/officeart/2008/layout/LinedList"/>
    <dgm:cxn modelId="{63A41477-E6B7-41B5-9D4B-35E979BF1A8F}" type="presParOf" srcId="{3DF83FFF-A407-4C67-ABEB-107CCFD2E065}" destId="{E007D7DE-3E58-4E71-9362-2D1B253C0BCE}" srcOrd="0" destOrd="0" presId="urn:microsoft.com/office/officeart/2008/layout/LinedList"/>
    <dgm:cxn modelId="{CE6E1C1C-25DC-4FFD-8618-F1F8CDD47F75}" type="presParOf" srcId="{3DF83FFF-A407-4C67-ABEB-107CCFD2E065}" destId="{1769AC6E-2DFB-498F-8B37-7B7897AC8670}" srcOrd="1" destOrd="0" presId="urn:microsoft.com/office/officeart/2008/layout/LinedList"/>
  </dgm:cxnLst>
  <dgm:bg>
    <a:solidFill>
      <a:schemeClr val="accent4">
        <a:lumMod val="20000"/>
        <a:lumOff val="8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FBE350F-A20B-496F-BE39-7F1F6ADAB0C6}" type="doc">
      <dgm:prSet loTypeId="urn:microsoft.com/office/officeart/2005/8/layout/hList1" loCatId="list" qsTypeId="urn:microsoft.com/office/officeart/2005/8/quickstyle/3d1" qsCatId="3D" csTypeId="urn:microsoft.com/office/officeart/2005/8/colors/accent1_2" csCatId="accent1"/>
      <dgm:spPr/>
      <dgm:t>
        <a:bodyPr/>
        <a:lstStyle/>
        <a:p>
          <a:endParaRPr lang="en-KE"/>
        </a:p>
      </dgm:t>
    </dgm:pt>
    <dgm:pt modelId="{179DF77C-3A0B-41EC-B910-627DD66900E6}">
      <dgm:prSet/>
      <dgm:spPr/>
      <dgm:t>
        <a:bodyPr/>
        <a:lstStyle/>
        <a:p>
          <a:r>
            <a:rPr lang="en-KE" b="1"/>
            <a:t>Best Practices </a:t>
          </a:r>
          <a:endParaRPr lang="en-KE"/>
        </a:p>
      </dgm:t>
    </dgm:pt>
    <dgm:pt modelId="{958F8856-CEE4-44D1-B5AF-C5AE9D1C2B01}" type="parTrans" cxnId="{076D16A6-88C3-4FEA-B0E1-85C0F9567C15}">
      <dgm:prSet/>
      <dgm:spPr/>
      <dgm:t>
        <a:bodyPr/>
        <a:lstStyle/>
        <a:p>
          <a:endParaRPr lang="en-KE"/>
        </a:p>
      </dgm:t>
    </dgm:pt>
    <dgm:pt modelId="{D9898D3B-5B5A-472E-A880-A69301A4CD60}" type="sibTrans" cxnId="{076D16A6-88C3-4FEA-B0E1-85C0F9567C15}">
      <dgm:prSet/>
      <dgm:spPr/>
      <dgm:t>
        <a:bodyPr/>
        <a:lstStyle/>
        <a:p>
          <a:endParaRPr lang="en-KE"/>
        </a:p>
      </dgm:t>
    </dgm:pt>
    <dgm:pt modelId="{2170DDCA-EF40-41A4-B631-C9CB62887296}">
      <dgm:prSet/>
      <dgm:spPr/>
      <dgm:t>
        <a:bodyPr/>
        <a:lstStyle/>
        <a:p>
          <a:r>
            <a:rPr lang="en-KE" b="1" dirty="0"/>
            <a:t>Context is King:</a:t>
          </a:r>
          <a:r>
            <a:rPr lang="en-KE" dirty="0"/>
            <a:t> Tailor climate risk and opportunity assessments to the specific realities of each emerging market, leveraging localized climate data.</a:t>
          </a:r>
        </a:p>
      </dgm:t>
    </dgm:pt>
    <dgm:pt modelId="{DEF34CDF-7AAE-4DE4-9500-DBA36DAB6D76}" type="parTrans" cxnId="{CA5B1E5B-2A81-47F8-80C2-AB62C493EDE1}">
      <dgm:prSet/>
      <dgm:spPr/>
      <dgm:t>
        <a:bodyPr/>
        <a:lstStyle/>
        <a:p>
          <a:endParaRPr lang="en-KE"/>
        </a:p>
      </dgm:t>
    </dgm:pt>
    <dgm:pt modelId="{1DC0FC3C-1905-4982-9592-06A68328044E}" type="sibTrans" cxnId="{CA5B1E5B-2A81-47F8-80C2-AB62C493EDE1}">
      <dgm:prSet/>
      <dgm:spPr/>
      <dgm:t>
        <a:bodyPr/>
        <a:lstStyle/>
        <a:p>
          <a:endParaRPr lang="en-KE"/>
        </a:p>
      </dgm:t>
    </dgm:pt>
    <dgm:pt modelId="{ABE9A104-E111-4684-9D13-7D93C131B037}">
      <dgm:prSet/>
      <dgm:spPr/>
      <dgm:t>
        <a:bodyPr/>
        <a:lstStyle/>
        <a:p>
          <a:r>
            <a:rPr lang="en-KE" b="1" dirty="0"/>
            <a:t>Plan for the Future: </a:t>
          </a:r>
          <a:r>
            <a:rPr lang="en-KE" dirty="0"/>
            <a:t>Use climate scenario analysis to stress-test investments and build resilient strategies relevant to emerging market development pathways.</a:t>
          </a:r>
        </a:p>
      </dgm:t>
    </dgm:pt>
    <dgm:pt modelId="{01446097-D422-4961-81C8-C923301C73F1}" type="parTrans" cxnId="{D148C900-2664-4474-9D2E-6F3E5A2B7A37}">
      <dgm:prSet/>
      <dgm:spPr/>
      <dgm:t>
        <a:bodyPr/>
        <a:lstStyle/>
        <a:p>
          <a:endParaRPr lang="en-KE"/>
        </a:p>
      </dgm:t>
    </dgm:pt>
    <dgm:pt modelId="{7FB288D1-C50D-4C8B-8150-3C39722B4404}" type="sibTrans" cxnId="{D148C900-2664-4474-9D2E-6F3E5A2B7A37}">
      <dgm:prSet/>
      <dgm:spPr/>
      <dgm:t>
        <a:bodyPr/>
        <a:lstStyle/>
        <a:p>
          <a:endParaRPr lang="en-KE"/>
        </a:p>
      </dgm:t>
    </dgm:pt>
    <dgm:pt modelId="{AC04677E-7507-4F31-8899-3724D93CB69F}">
      <dgm:prSet/>
      <dgm:spPr/>
      <dgm:t>
        <a:bodyPr/>
        <a:lstStyle/>
        <a:p>
          <a:r>
            <a:rPr lang="en-KE" b="1" dirty="0"/>
            <a:t>Measure What Matters:</a:t>
          </a:r>
          <a:r>
            <a:rPr lang="en-KE" dirty="0"/>
            <a:t> Develop climate-smart ESG metrics that directly reflect material risks and opportunities, informed by climate intelligence.</a:t>
          </a:r>
        </a:p>
      </dgm:t>
    </dgm:pt>
    <dgm:pt modelId="{59A10909-F812-49F3-9AFB-1AE76F817886}" type="parTrans" cxnId="{19B06AE5-DFE6-49C0-BFC8-9C93EA61E720}">
      <dgm:prSet/>
      <dgm:spPr/>
      <dgm:t>
        <a:bodyPr/>
        <a:lstStyle/>
        <a:p>
          <a:endParaRPr lang="en-KE"/>
        </a:p>
      </dgm:t>
    </dgm:pt>
    <dgm:pt modelId="{516A428F-254F-429D-B6E9-AD83A37AA10F}" type="sibTrans" cxnId="{19B06AE5-DFE6-49C0-BFC8-9C93EA61E720}">
      <dgm:prSet/>
      <dgm:spPr/>
      <dgm:t>
        <a:bodyPr/>
        <a:lstStyle/>
        <a:p>
          <a:endParaRPr lang="en-KE"/>
        </a:p>
      </dgm:t>
    </dgm:pt>
    <dgm:pt modelId="{E3F92034-F870-45EB-98C6-C619B7ED82FB}">
      <dgm:prSet/>
      <dgm:spPr/>
      <dgm:t>
        <a:bodyPr/>
        <a:lstStyle/>
        <a:p>
          <a:r>
            <a:rPr lang="en-KE" b="1" dirty="0"/>
            <a:t>Engage Locally:</a:t>
          </a:r>
          <a:r>
            <a:rPr lang="en-KE" dirty="0"/>
            <a:t> Actively involve local communities and stakeholders in climate risk assessment and adaptation planning, recognizing social dimensions.</a:t>
          </a:r>
        </a:p>
      </dgm:t>
    </dgm:pt>
    <dgm:pt modelId="{1E453D98-7D93-4847-9E93-FFC314619EB0}" type="parTrans" cxnId="{35043351-C2EA-46BD-AF94-8AC3D09E2DFD}">
      <dgm:prSet/>
      <dgm:spPr/>
      <dgm:t>
        <a:bodyPr/>
        <a:lstStyle/>
        <a:p>
          <a:endParaRPr lang="en-KE"/>
        </a:p>
      </dgm:t>
    </dgm:pt>
    <dgm:pt modelId="{B76F93A0-1F0D-4D47-8A3A-36A9E3B97B7E}" type="sibTrans" cxnId="{35043351-C2EA-46BD-AF94-8AC3D09E2DFD}">
      <dgm:prSet/>
      <dgm:spPr/>
      <dgm:t>
        <a:bodyPr/>
        <a:lstStyle/>
        <a:p>
          <a:endParaRPr lang="en-KE"/>
        </a:p>
      </dgm:t>
    </dgm:pt>
    <dgm:pt modelId="{51052731-BA2D-4983-8198-FD0CDEE4BF66}">
      <dgm:prSet/>
      <dgm:spPr/>
      <dgm:t>
        <a:bodyPr/>
        <a:lstStyle/>
        <a:p>
          <a:r>
            <a:rPr lang="en-KE" b="1" dirty="0"/>
            <a:t>Unlock Capital:</a:t>
          </a:r>
          <a:r>
            <a:rPr lang="en-KE" dirty="0"/>
            <a:t> Utilize blended finance to de-risk climate and ESG investments, attracting diverse sources of funding.</a:t>
          </a:r>
        </a:p>
      </dgm:t>
    </dgm:pt>
    <dgm:pt modelId="{E36B6821-E450-4A8D-9237-28BB75E90E02}" type="parTrans" cxnId="{BF4FF06E-6ECB-4D65-AD82-DE75F8A13A41}">
      <dgm:prSet/>
      <dgm:spPr/>
      <dgm:t>
        <a:bodyPr/>
        <a:lstStyle/>
        <a:p>
          <a:endParaRPr lang="en-KE"/>
        </a:p>
      </dgm:t>
    </dgm:pt>
    <dgm:pt modelId="{709140FC-87EB-4560-8C35-D287DB6B3947}" type="sibTrans" cxnId="{BF4FF06E-6ECB-4D65-AD82-DE75F8A13A41}">
      <dgm:prSet/>
      <dgm:spPr/>
      <dgm:t>
        <a:bodyPr/>
        <a:lstStyle/>
        <a:p>
          <a:endParaRPr lang="en-KE"/>
        </a:p>
      </dgm:t>
    </dgm:pt>
    <dgm:pt modelId="{0AC177C3-A401-4BC0-83AA-D24476042924}">
      <dgm:prSet/>
      <dgm:spPr/>
      <dgm:t>
        <a:bodyPr/>
        <a:lstStyle/>
        <a:p>
          <a:r>
            <a:rPr lang="en-KE" b="1"/>
            <a:t>Emerging Trends </a:t>
          </a:r>
          <a:endParaRPr lang="en-KE"/>
        </a:p>
      </dgm:t>
    </dgm:pt>
    <dgm:pt modelId="{35D7DBF3-3E21-4D3D-94FA-79D1960ACBC6}" type="parTrans" cxnId="{46FF3811-C767-4A14-B29B-B06B2A4F0078}">
      <dgm:prSet/>
      <dgm:spPr/>
      <dgm:t>
        <a:bodyPr/>
        <a:lstStyle/>
        <a:p>
          <a:endParaRPr lang="en-KE"/>
        </a:p>
      </dgm:t>
    </dgm:pt>
    <dgm:pt modelId="{2D1478B3-ED98-49BA-B739-E88056B80828}" type="sibTrans" cxnId="{46FF3811-C767-4A14-B29B-B06B2A4F0078}">
      <dgm:prSet/>
      <dgm:spPr/>
      <dgm:t>
        <a:bodyPr/>
        <a:lstStyle/>
        <a:p>
          <a:endParaRPr lang="en-KE"/>
        </a:p>
      </dgm:t>
    </dgm:pt>
    <dgm:pt modelId="{A5616C7A-E0C9-4611-85AF-C6288B968BE1}">
      <dgm:prSet/>
      <dgm:spPr/>
      <dgm:t>
        <a:bodyPr/>
        <a:lstStyle/>
        <a:p>
          <a:r>
            <a:rPr lang="en-KE" b="1" dirty="0"/>
            <a:t>Physical Risks Matter More:</a:t>
          </a:r>
          <a:r>
            <a:rPr lang="en-KE" dirty="0"/>
            <a:t> Increased focus on understanding and pricing tangible physical climate risks in vulnerable emerging markets, using advanced climate </a:t>
          </a:r>
          <a:r>
            <a:rPr lang="en-KE" dirty="0" err="1"/>
            <a:t>modeling</a:t>
          </a:r>
          <a:r>
            <a:rPr lang="en-KE" dirty="0"/>
            <a:t>.</a:t>
          </a:r>
        </a:p>
      </dgm:t>
    </dgm:pt>
    <dgm:pt modelId="{31247AF1-3B5D-4CE3-841D-9871D4D6398C}" type="parTrans" cxnId="{6AE055BF-F3B9-44AA-9C76-0A9D5D8FEB8A}">
      <dgm:prSet/>
      <dgm:spPr/>
      <dgm:t>
        <a:bodyPr/>
        <a:lstStyle/>
        <a:p>
          <a:endParaRPr lang="en-KE"/>
        </a:p>
      </dgm:t>
    </dgm:pt>
    <dgm:pt modelId="{F9A3FFDC-7B07-4003-A2FB-425A14CFE771}" type="sibTrans" cxnId="{6AE055BF-F3B9-44AA-9C76-0A9D5D8FEB8A}">
      <dgm:prSet/>
      <dgm:spPr/>
      <dgm:t>
        <a:bodyPr/>
        <a:lstStyle/>
        <a:p>
          <a:endParaRPr lang="en-KE"/>
        </a:p>
      </dgm:t>
    </dgm:pt>
    <dgm:pt modelId="{5FCB8E81-EDEF-4762-84CF-628DE6DE0CEB}">
      <dgm:prSet/>
      <dgm:spPr/>
      <dgm:t>
        <a:bodyPr/>
        <a:lstStyle/>
        <a:p>
          <a:r>
            <a:rPr lang="en-KE" b="1" dirty="0"/>
            <a:t>Focus on Fairness:</a:t>
          </a:r>
          <a:r>
            <a:rPr lang="en-KE" dirty="0"/>
            <a:t> Growing emphasis on a "Just Transition" in emerging markets, addressing social implications of the shift to a low-carbon economy.</a:t>
          </a:r>
        </a:p>
      </dgm:t>
    </dgm:pt>
    <dgm:pt modelId="{C7D80001-1FC4-44D1-BF3F-B59D06706C6E}" type="parTrans" cxnId="{0C0FF06C-B889-43E9-9230-E4F0FF7ED27D}">
      <dgm:prSet/>
      <dgm:spPr/>
      <dgm:t>
        <a:bodyPr/>
        <a:lstStyle/>
        <a:p>
          <a:endParaRPr lang="en-KE"/>
        </a:p>
      </dgm:t>
    </dgm:pt>
    <dgm:pt modelId="{E366B12F-E380-4253-8415-676BA7D583FF}" type="sibTrans" cxnId="{0C0FF06C-B889-43E9-9230-E4F0FF7ED27D}">
      <dgm:prSet/>
      <dgm:spPr/>
      <dgm:t>
        <a:bodyPr/>
        <a:lstStyle/>
        <a:p>
          <a:endParaRPr lang="en-KE"/>
        </a:p>
      </dgm:t>
    </dgm:pt>
    <dgm:pt modelId="{C2D583FA-7B68-4511-ABCD-DC84790C2B46}">
      <dgm:prSet/>
      <dgm:spPr/>
      <dgm:t>
        <a:bodyPr/>
        <a:lstStyle/>
        <a:p>
          <a:r>
            <a:rPr lang="en-KE" b="1" dirty="0"/>
            <a:t>Tech as an Enabler:</a:t>
          </a:r>
          <a:r>
            <a:rPr lang="en-KE" dirty="0"/>
            <a:t> Leveraging technologies like remote sensing and AI to improve climate risk assessment and identify sustainable opportunities.</a:t>
          </a:r>
        </a:p>
      </dgm:t>
    </dgm:pt>
    <dgm:pt modelId="{96DED8B9-06C4-4C2C-82EB-AAF8E559C7E6}" type="parTrans" cxnId="{F77160CA-2EFF-4F85-B7E5-67D811C01F69}">
      <dgm:prSet/>
      <dgm:spPr/>
      <dgm:t>
        <a:bodyPr/>
        <a:lstStyle/>
        <a:p>
          <a:endParaRPr lang="en-KE"/>
        </a:p>
      </dgm:t>
    </dgm:pt>
    <dgm:pt modelId="{163A8CF3-46A6-43C0-8F4E-B972B9A08B82}" type="sibTrans" cxnId="{F77160CA-2EFF-4F85-B7E5-67D811C01F69}">
      <dgm:prSet/>
      <dgm:spPr/>
      <dgm:t>
        <a:bodyPr/>
        <a:lstStyle/>
        <a:p>
          <a:endParaRPr lang="en-KE"/>
        </a:p>
      </dgm:t>
    </dgm:pt>
    <dgm:pt modelId="{30818DCC-867D-4504-A54E-4DE6C77D028A}">
      <dgm:prSet/>
      <dgm:spPr/>
      <dgm:t>
        <a:bodyPr/>
        <a:lstStyle/>
        <a:p>
          <a:r>
            <a:rPr lang="en-KE" b="1" dirty="0"/>
            <a:t>Local Finance Grows:</a:t>
          </a:r>
          <a:r>
            <a:rPr lang="en-KE" dirty="0"/>
            <a:t> Development of local green finance ecosystems (bonds, taxonomies, reporting) tailored to emerging economies.</a:t>
          </a:r>
        </a:p>
      </dgm:t>
    </dgm:pt>
    <dgm:pt modelId="{A71FB973-DD4D-47FA-BC0C-D20603AE09E6}" type="parTrans" cxnId="{1FBB14AB-C5DF-468A-B21D-D7D05DFFFB83}">
      <dgm:prSet/>
      <dgm:spPr/>
      <dgm:t>
        <a:bodyPr/>
        <a:lstStyle/>
        <a:p>
          <a:endParaRPr lang="en-KE"/>
        </a:p>
      </dgm:t>
    </dgm:pt>
    <dgm:pt modelId="{3A891461-E4C8-4371-B512-25F1BDCA5F6C}" type="sibTrans" cxnId="{1FBB14AB-C5DF-468A-B21D-D7D05DFFFB83}">
      <dgm:prSet/>
      <dgm:spPr/>
      <dgm:t>
        <a:bodyPr/>
        <a:lstStyle/>
        <a:p>
          <a:endParaRPr lang="en-KE"/>
        </a:p>
      </dgm:t>
    </dgm:pt>
    <dgm:pt modelId="{36F74E50-9702-472A-887B-36DDFFAF3187}">
      <dgm:prSet/>
      <dgm:spPr/>
      <dgm:t>
        <a:bodyPr/>
        <a:lstStyle/>
        <a:p>
          <a:r>
            <a:rPr lang="en-KE" b="1" dirty="0"/>
            <a:t>Demand for Data:</a:t>
          </a:r>
          <a:r>
            <a:rPr lang="en-KE" dirty="0"/>
            <a:t> Increasing pressure for comprehensive and standardized climate and ESG data from emerging market entities.</a:t>
          </a:r>
        </a:p>
      </dgm:t>
    </dgm:pt>
    <dgm:pt modelId="{C16A3E33-EF6F-456E-9D96-C30049758A16}" type="parTrans" cxnId="{34B083A1-5BB3-49D4-A4D2-9EB3E15F67C7}">
      <dgm:prSet/>
      <dgm:spPr/>
      <dgm:t>
        <a:bodyPr/>
        <a:lstStyle/>
        <a:p>
          <a:endParaRPr lang="en-KE"/>
        </a:p>
      </dgm:t>
    </dgm:pt>
    <dgm:pt modelId="{A0208061-5338-43CD-BCA0-9CB8ABC3001F}" type="sibTrans" cxnId="{34B083A1-5BB3-49D4-A4D2-9EB3E15F67C7}">
      <dgm:prSet/>
      <dgm:spPr/>
      <dgm:t>
        <a:bodyPr/>
        <a:lstStyle/>
        <a:p>
          <a:endParaRPr lang="en-KE"/>
        </a:p>
      </dgm:t>
    </dgm:pt>
    <dgm:pt modelId="{CE1C4A9D-45AA-4FE2-B72E-133671657AB7}" type="pres">
      <dgm:prSet presAssocID="{FFBE350F-A20B-496F-BE39-7F1F6ADAB0C6}" presName="Name0" presStyleCnt="0">
        <dgm:presLayoutVars>
          <dgm:dir/>
          <dgm:animLvl val="lvl"/>
          <dgm:resizeHandles val="exact"/>
        </dgm:presLayoutVars>
      </dgm:prSet>
      <dgm:spPr/>
    </dgm:pt>
    <dgm:pt modelId="{BC7CF8F3-86DB-4C20-B332-D91CC77FA9DC}" type="pres">
      <dgm:prSet presAssocID="{179DF77C-3A0B-41EC-B910-627DD66900E6}" presName="composite" presStyleCnt="0"/>
      <dgm:spPr/>
    </dgm:pt>
    <dgm:pt modelId="{86D059D6-BA17-47CF-88AD-DE2586698E46}" type="pres">
      <dgm:prSet presAssocID="{179DF77C-3A0B-41EC-B910-627DD66900E6}" presName="parTx" presStyleLbl="alignNode1" presStyleIdx="0" presStyleCnt="2">
        <dgm:presLayoutVars>
          <dgm:chMax val="0"/>
          <dgm:chPref val="0"/>
          <dgm:bulletEnabled val="1"/>
        </dgm:presLayoutVars>
      </dgm:prSet>
      <dgm:spPr/>
    </dgm:pt>
    <dgm:pt modelId="{932DB580-0D36-4AC3-A966-373D027196FE}" type="pres">
      <dgm:prSet presAssocID="{179DF77C-3A0B-41EC-B910-627DD66900E6}" presName="desTx" presStyleLbl="alignAccFollowNode1" presStyleIdx="0" presStyleCnt="2">
        <dgm:presLayoutVars>
          <dgm:bulletEnabled val="1"/>
        </dgm:presLayoutVars>
      </dgm:prSet>
      <dgm:spPr/>
    </dgm:pt>
    <dgm:pt modelId="{63EEABE5-BDB2-42A1-ACCF-D32CF9F15363}" type="pres">
      <dgm:prSet presAssocID="{D9898D3B-5B5A-472E-A880-A69301A4CD60}" presName="space" presStyleCnt="0"/>
      <dgm:spPr/>
    </dgm:pt>
    <dgm:pt modelId="{0F7686E1-2A9A-4D3A-8F79-E41D10DBF696}" type="pres">
      <dgm:prSet presAssocID="{0AC177C3-A401-4BC0-83AA-D24476042924}" presName="composite" presStyleCnt="0"/>
      <dgm:spPr/>
    </dgm:pt>
    <dgm:pt modelId="{4799EEFB-283E-44A7-8A99-ACB8C0DF3977}" type="pres">
      <dgm:prSet presAssocID="{0AC177C3-A401-4BC0-83AA-D24476042924}" presName="parTx" presStyleLbl="alignNode1" presStyleIdx="1" presStyleCnt="2">
        <dgm:presLayoutVars>
          <dgm:chMax val="0"/>
          <dgm:chPref val="0"/>
          <dgm:bulletEnabled val="1"/>
        </dgm:presLayoutVars>
      </dgm:prSet>
      <dgm:spPr/>
    </dgm:pt>
    <dgm:pt modelId="{5DF4C992-262B-4C0B-949D-456CA33FE11B}" type="pres">
      <dgm:prSet presAssocID="{0AC177C3-A401-4BC0-83AA-D24476042924}" presName="desTx" presStyleLbl="alignAccFollowNode1" presStyleIdx="1" presStyleCnt="2">
        <dgm:presLayoutVars>
          <dgm:bulletEnabled val="1"/>
        </dgm:presLayoutVars>
      </dgm:prSet>
      <dgm:spPr/>
    </dgm:pt>
  </dgm:ptLst>
  <dgm:cxnLst>
    <dgm:cxn modelId="{D148C900-2664-4474-9D2E-6F3E5A2B7A37}" srcId="{179DF77C-3A0B-41EC-B910-627DD66900E6}" destId="{ABE9A104-E111-4684-9D13-7D93C131B037}" srcOrd="1" destOrd="0" parTransId="{01446097-D422-4961-81C8-C923301C73F1}" sibTransId="{7FB288D1-C50D-4C8B-8150-3C39722B4404}"/>
    <dgm:cxn modelId="{72F02F04-3974-4205-96B9-A962EBAA13C9}" type="presOf" srcId="{A5616C7A-E0C9-4611-85AF-C6288B968BE1}" destId="{5DF4C992-262B-4C0B-949D-456CA33FE11B}" srcOrd="0" destOrd="0" presId="urn:microsoft.com/office/officeart/2005/8/layout/hList1"/>
    <dgm:cxn modelId="{62B9FE0A-94AE-4167-93EA-5CC73BB2E931}" type="presOf" srcId="{C2D583FA-7B68-4511-ABCD-DC84790C2B46}" destId="{5DF4C992-262B-4C0B-949D-456CA33FE11B}" srcOrd="0" destOrd="2" presId="urn:microsoft.com/office/officeart/2005/8/layout/hList1"/>
    <dgm:cxn modelId="{46FF3811-C767-4A14-B29B-B06B2A4F0078}" srcId="{FFBE350F-A20B-496F-BE39-7F1F6ADAB0C6}" destId="{0AC177C3-A401-4BC0-83AA-D24476042924}" srcOrd="1" destOrd="0" parTransId="{35D7DBF3-3E21-4D3D-94FA-79D1960ACBC6}" sibTransId="{2D1478B3-ED98-49BA-B739-E88056B80828}"/>
    <dgm:cxn modelId="{46001713-B943-4656-B2DB-0EC4FCB7D87F}" type="presOf" srcId="{5FCB8E81-EDEF-4762-84CF-628DE6DE0CEB}" destId="{5DF4C992-262B-4C0B-949D-456CA33FE11B}" srcOrd="0" destOrd="1" presId="urn:microsoft.com/office/officeart/2005/8/layout/hList1"/>
    <dgm:cxn modelId="{DC83FE26-B1F6-4B11-9FBA-A2C3D112E82A}" type="presOf" srcId="{179DF77C-3A0B-41EC-B910-627DD66900E6}" destId="{86D059D6-BA17-47CF-88AD-DE2586698E46}" srcOrd="0" destOrd="0" presId="urn:microsoft.com/office/officeart/2005/8/layout/hList1"/>
    <dgm:cxn modelId="{CA5B1E5B-2A81-47F8-80C2-AB62C493EDE1}" srcId="{179DF77C-3A0B-41EC-B910-627DD66900E6}" destId="{2170DDCA-EF40-41A4-B631-C9CB62887296}" srcOrd="0" destOrd="0" parTransId="{DEF34CDF-7AAE-4DE4-9500-DBA36DAB6D76}" sibTransId="{1DC0FC3C-1905-4982-9592-06A68328044E}"/>
    <dgm:cxn modelId="{C256FC67-13F4-4920-A5D4-859DCB595604}" type="presOf" srcId="{0AC177C3-A401-4BC0-83AA-D24476042924}" destId="{4799EEFB-283E-44A7-8A99-ACB8C0DF3977}" srcOrd="0" destOrd="0" presId="urn:microsoft.com/office/officeart/2005/8/layout/hList1"/>
    <dgm:cxn modelId="{BEA90149-E3B9-4FA7-8213-D2CAEA4D5687}" type="presOf" srcId="{2170DDCA-EF40-41A4-B631-C9CB62887296}" destId="{932DB580-0D36-4AC3-A966-373D027196FE}" srcOrd="0" destOrd="0" presId="urn:microsoft.com/office/officeart/2005/8/layout/hList1"/>
    <dgm:cxn modelId="{E02BAA69-28E4-4BBF-A5CF-5DB9911A8C65}" type="presOf" srcId="{36F74E50-9702-472A-887B-36DDFFAF3187}" destId="{5DF4C992-262B-4C0B-949D-456CA33FE11B}" srcOrd="0" destOrd="4" presId="urn:microsoft.com/office/officeart/2005/8/layout/hList1"/>
    <dgm:cxn modelId="{9716036B-0528-4D72-A53B-FC3A3AA8540F}" type="presOf" srcId="{51052731-BA2D-4983-8198-FD0CDEE4BF66}" destId="{932DB580-0D36-4AC3-A966-373D027196FE}" srcOrd="0" destOrd="4" presId="urn:microsoft.com/office/officeart/2005/8/layout/hList1"/>
    <dgm:cxn modelId="{0C0FF06C-B889-43E9-9230-E4F0FF7ED27D}" srcId="{0AC177C3-A401-4BC0-83AA-D24476042924}" destId="{5FCB8E81-EDEF-4762-84CF-628DE6DE0CEB}" srcOrd="1" destOrd="0" parTransId="{C7D80001-1FC4-44D1-BF3F-B59D06706C6E}" sibTransId="{E366B12F-E380-4253-8415-676BA7D583FF}"/>
    <dgm:cxn modelId="{BF4FF06E-6ECB-4D65-AD82-DE75F8A13A41}" srcId="{179DF77C-3A0B-41EC-B910-627DD66900E6}" destId="{51052731-BA2D-4983-8198-FD0CDEE4BF66}" srcOrd="4" destOrd="0" parTransId="{E36B6821-E450-4A8D-9237-28BB75E90E02}" sibTransId="{709140FC-87EB-4560-8C35-D287DB6B3947}"/>
    <dgm:cxn modelId="{35043351-C2EA-46BD-AF94-8AC3D09E2DFD}" srcId="{179DF77C-3A0B-41EC-B910-627DD66900E6}" destId="{E3F92034-F870-45EB-98C6-C619B7ED82FB}" srcOrd="3" destOrd="0" parTransId="{1E453D98-7D93-4847-9E93-FFC314619EB0}" sibTransId="{B76F93A0-1F0D-4D47-8A3A-36A9E3B97B7E}"/>
    <dgm:cxn modelId="{3F256952-2BE6-4EFB-A158-9727F700DF2B}" type="presOf" srcId="{FFBE350F-A20B-496F-BE39-7F1F6ADAB0C6}" destId="{CE1C4A9D-45AA-4FE2-B72E-133671657AB7}" srcOrd="0" destOrd="0" presId="urn:microsoft.com/office/officeart/2005/8/layout/hList1"/>
    <dgm:cxn modelId="{6F2CAF87-0C91-4792-960B-4D180207D1A2}" type="presOf" srcId="{ABE9A104-E111-4684-9D13-7D93C131B037}" destId="{932DB580-0D36-4AC3-A966-373D027196FE}" srcOrd="0" destOrd="1" presId="urn:microsoft.com/office/officeart/2005/8/layout/hList1"/>
    <dgm:cxn modelId="{34B083A1-5BB3-49D4-A4D2-9EB3E15F67C7}" srcId="{0AC177C3-A401-4BC0-83AA-D24476042924}" destId="{36F74E50-9702-472A-887B-36DDFFAF3187}" srcOrd="4" destOrd="0" parTransId="{C16A3E33-EF6F-456E-9D96-C30049758A16}" sibTransId="{A0208061-5338-43CD-BCA0-9CB8ABC3001F}"/>
    <dgm:cxn modelId="{076D16A6-88C3-4FEA-B0E1-85C0F9567C15}" srcId="{FFBE350F-A20B-496F-BE39-7F1F6ADAB0C6}" destId="{179DF77C-3A0B-41EC-B910-627DD66900E6}" srcOrd="0" destOrd="0" parTransId="{958F8856-CEE4-44D1-B5AF-C5AE9D1C2B01}" sibTransId="{D9898D3B-5B5A-472E-A880-A69301A4CD60}"/>
    <dgm:cxn modelId="{1FBB14AB-C5DF-468A-B21D-D7D05DFFFB83}" srcId="{0AC177C3-A401-4BC0-83AA-D24476042924}" destId="{30818DCC-867D-4504-A54E-4DE6C77D028A}" srcOrd="3" destOrd="0" parTransId="{A71FB973-DD4D-47FA-BC0C-D20603AE09E6}" sibTransId="{3A891461-E4C8-4371-B512-25F1BDCA5F6C}"/>
    <dgm:cxn modelId="{253378B1-E251-45BC-BF2E-F896A74E2B62}" type="presOf" srcId="{30818DCC-867D-4504-A54E-4DE6C77D028A}" destId="{5DF4C992-262B-4C0B-949D-456CA33FE11B}" srcOrd="0" destOrd="3" presId="urn:microsoft.com/office/officeart/2005/8/layout/hList1"/>
    <dgm:cxn modelId="{6AE055BF-F3B9-44AA-9C76-0A9D5D8FEB8A}" srcId="{0AC177C3-A401-4BC0-83AA-D24476042924}" destId="{A5616C7A-E0C9-4611-85AF-C6288B968BE1}" srcOrd="0" destOrd="0" parTransId="{31247AF1-3B5D-4CE3-841D-9871D4D6398C}" sibTransId="{F9A3FFDC-7B07-4003-A2FB-425A14CFE771}"/>
    <dgm:cxn modelId="{F77160CA-2EFF-4F85-B7E5-67D811C01F69}" srcId="{0AC177C3-A401-4BC0-83AA-D24476042924}" destId="{C2D583FA-7B68-4511-ABCD-DC84790C2B46}" srcOrd="2" destOrd="0" parTransId="{96DED8B9-06C4-4C2C-82EB-AAF8E559C7E6}" sibTransId="{163A8CF3-46A6-43C0-8F4E-B972B9A08B82}"/>
    <dgm:cxn modelId="{5DB57CCC-1C9C-4B29-87F4-EFF9B718DE20}" type="presOf" srcId="{E3F92034-F870-45EB-98C6-C619B7ED82FB}" destId="{932DB580-0D36-4AC3-A966-373D027196FE}" srcOrd="0" destOrd="3" presId="urn:microsoft.com/office/officeart/2005/8/layout/hList1"/>
    <dgm:cxn modelId="{03A119D0-F97A-4DD1-9A9D-C7663C97FCB7}" type="presOf" srcId="{AC04677E-7507-4F31-8899-3724D93CB69F}" destId="{932DB580-0D36-4AC3-A966-373D027196FE}" srcOrd="0" destOrd="2" presId="urn:microsoft.com/office/officeart/2005/8/layout/hList1"/>
    <dgm:cxn modelId="{19B06AE5-DFE6-49C0-BFC8-9C93EA61E720}" srcId="{179DF77C-3A0B-41EC-B910-627DD66900E6}" destId="{AC04677E-7507-4F31-8899-3724D93CB69F}" srcOrd="2" destOrd="0" parTransId="{59A10909-F812-49F3-9AFB-1AE76F817886}" sibTransId="{516A428F-254F-429D-B6E9-AD83A37AA10F}"/>
    <dgm:cxn modelId="{26BDDF86-FCA9-45E9-B006-AA93F64E0DC1}" type="presParOf" srcId="{CE1C4A9D-45AA-4FE2-B72E-133671657AB7}" destId="{BC7CF8F3-86DB-4C20-B332-D91CC77FA9DC}" srcOrd="0" destOrd="0" presId="urn:microsoft.com/office/officeart/2005/8/layout/hList1"/>
    <dgm:cxn modelId="{9A7013BD-0C40-44D1-BCE2-37314CE10EB4}" type="presParOf" srcId="{BC7CF8F3-86DB-4C20-B332-D91CC77FA9DC}" destId="{86D059D6-BA17-47CF-88AD-DE2586698E46}" srcOrd="0" destOrd="0" presId="urn:microsoft.com/office/officeart/2005/8/layout/hList1"/>
    <dgm:cxn modelId="{4159DE83-585F-4591-B36F-CF7DB738B78F}" type="presParOf" srcId="{BC7CF8F3-86DB-4C20-B332-D91CC77FA9DC}" destId="{932DB580-0D36-4AC3-A966-373D027196FE}" srcOrd="1" destOrd="0" presId="urn:microsoft.com/office/officeart/2005/8/layout/hList1"/>
    <dgm:cxn modelId="{EF0C2442-136E-43D0-A396-6A98058A34C4}" type="presParOf" srcId="{CE1C4A9D-45AA-4FE2-B72E-133671657AB7}" destId="{63EEABE5-BDB2-42A1-ACCF-D32CF9F15363}" srcOrd="1" destOrd="0" presId="urn:microsoft.com/office/officeart/2005/8/layout/hList1"/>
    <dgm:cxn modelId="{EF0CC856-554E-4300-B8EA-7B9A7ED24309}" type="presParOf" srcId="{CE1C4A9D-45AA-4FE2-B72E-133671657AB7}" destId="{0F7686E1-2A9A-4D3A-8F79-E41D10DBF696}" srcOrd="2" destOrd="0" presId="urn:microsoft.com/office/officeart/2005/8/layout/hList1"/>
    <dgm:cxn modelId="{2A7E1F4E-A922-433F-8EFC-950D622D9130}" type="presParOf" srcId="{0F7686E1-2A9A-4D3A-8F79-E41D10DBF696}" destId="{4799EEFB-283E-44A7-8A99-ACB8C0DF3977}" srcOrd="0" destOrd="0" presId="urn:microsoft.com/office/officeart/2005/8/layout/hList1"/>
    <dgm:cxn modelId="{B37D738D-AB1D-449B-9D8C-A17FFF2A8185}" type="presParOf" srcId="{0F7686E1-2A9A-4D3A-8F79-E41D10DBF696}" destId="{5DF4C992-262B-4C0B-949D-456CA33FE11B}" srcOrd="1" destOrd="0" presId="urn:microsoft.com/office/officeart/2005/8/layout/hList1"/>
  </dgm:cxnLst>
  <dgm:bg>
    <a:solidFill>
      <a:schemeClr val="accent4">
        <a:lumMod val="20000"/>
        <a:lumOff val="8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9A21EAD-4F21-40D8-B1A8-1BE6C0247A07}"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KE"/>
        </a:p>
      </dgm:t>
    </dgm:pt>
    <dgm:pt modelId="{4163B9BC-21F4-4DBB-ADB0-0539D6510719}">
      <dgm:prSet/>
      <dgm:spPr/>
      <dgm:t>
        <a:bodyPr/>
        <a:lstStyle/>
        <a:p>
          <a:r>
            <a:rPr lang="en-KE" b="1"/>
            <a:t>Dhaka, Bangladesh: Building Flood Resilience:</a:t>
          </a:r>
          <a:r>
            <a:rPr lang="en-KE"/>
            <a:t> Illustrates localized physical risk assessment using climate models to protect infrastructure and vulnerable communities. (</a:t>
          </a:r>
          <a:r>
            <a:rPr lang="en-KE" b="1" i="1"/>
            <a:t>Best Practice</a:t>
          </a:r>
          <a:r>
            <a:rPr lang="en-KE"/>
            <a:t>: Context-Specific Risk Assessment</a:t>
          </a:r>
          <a:r>
            <a:rPr lang="en-KE" b="1" i="1"/>
            <a:t>; Emerging Trend</a:t>
          </a:r>
          <a:r>
            <a:rPr lang="en-KE"/>
            <a:t>: Physical Risk Integration) </a:t>
          </a:r>
        </a:p>
      </dgm:t>
    </dgm:pt>
    <dgm:pt modelId="{27A68648-5479-46A6-9F4B-E4C5B65CE03E}" type="parTrans" cxnId="{29D11D14-22C9-427A-B68D-FF57185E859C}">
      <dgm:prSet/>
      <dgm:spPr/>
      <dgm:t>
        <a:bodyPr/>
        <a:lstStyle/>
        <a:p>
          <a:endParaRPr lang="en-KE"/>
        </a:p>
      </dgm:t>
    </dgm:pt>
    <dgm:pt modelId="{708CE922-441F-432D-8CC6-1C6D37289466}" type="sibTrans" cxnId="{29D11D14-22C9-427A-B68D-FF57185E859C}">
      <dgm:prSet/>
      <dgm:spPr/>
      <dgm:t>
        <a:bodyPr/>
        <a:lstStyle/>
        <a:p>
          <a:endParaRPr lang="en-KE"/>
        </a:p>
      </dgm:t>
    </dgm:pt>
    <dgm:pt modelId="{73F1120D-6CBA-4DE2-B782-F11A8108BDEB}">
      <dgm:prSet/>
      <dgm:spPr/>
      <dgm:t>
        <a:bodyPr/>
        <a:lstStyle/>
        <a:p>
          <a:r>
            <a:rPr lang="en-KE" b="1"/>
            <a:t>South Africa's Coal Transition:</a:t>
          </a:r>
          <a:r>
            <a:rPr lang="en-KE"/>
            <a:t> Showcases scenario analysis for a "Just Transition," addressing social and economic implications of decarbonization. (</a:t>
          </a:r>
          <a:r>
            <a:rPr lang="en-KE" b="1" i="1"/>
            <a:t>Best Practice</a:t>
          </a:r>
          <a:r>
            <a:rPr lang="en-KE"/>
            <a:t>: Scenario Analysis; </a:t>
          </a:r>
          <a:r>
            <a:rPr lang="en-KE" b="1" i="1"/>
            <a:t>Emerging Trend</a:t>
          </a:r>
          <a:r>
            <a:rPr lang="en-KE"/>
            <a:t>: Just Transition) </a:t>
          </a:r>
        </a:p>
      </dgm:t>
    </dgm:pt>
    <dgm:pt modelId="{4E8FE856-EC16-445F-98A7-8E939C383E74}" type="parTrans" cxnId="{4D3BD184-49CE-425A-9001-9E3A70A6DD53}">
      <dgm:prSet/>
      <dgm:spPr/>
      <dgm:t>
        <a:bodyPr/>
        <a:lstStyle/>
        <a:p>
          <a:endParaRPr lang="en-KE"/>
        </a:p>
      </dgm:t>
    </dgm:pt>
    <dgm:pt modelId="{4207BDE7-BE01-4B88-B91C-CA0ECEAEC597}" type="sibTrans" cxnId="{4D3BD184-49CE-425A-9001-9E3A70A6DD53}">
      <dgm:prSet/>
      <dgm:spPr/>
      <dgm:t>
        <a:bodyPr/>
        <a:lstStyle/>
        <a:p>
          <a:endParaRPr lang="en-KE"/>
        </a:p>
      </dgm:t>
    </dgm:pt>
    <dgm:pt modelId="{2FA22AFB-B85B-42C9-BF0B-A091AF94F473}">
      <dgm:prSet/>
      <dgm:spPr/>
      <dgm:t>
        <a:bodyPr/>
        <a:lstStyle/>
        <a:p>
          <a:r>
            <a:rPr lang="en-KE" b="1"/>
            <a:t>Kenyan Agri-Tech:</a:t>
          </a:r>
          <a:r>
            <a:rPr lang="en-KE"/>
            <a:t> Highlights the use of climate intelligence and technology for climate-smart agriculture, creating sustainable opportunities. (</a:t>
          </a:r>
          <a:r>
            <a:rPr lang="en-KE" b="1" i="1"/>
            <a:t>Best Practice</a:t>
          </a:r>
          <a:r>
            <a:rPr lang="en-KE"/>
            <a:t>: Leveraging Technology; </a:t>
          </a:r>
          <a:r>
            <a:rPr lang="en-KE" b="1" i="1"/>
            <a:t>Emerging Trend</a:t>
          </a:r>
          <a:r>
            <a:rPr lang="en-KE"/>
            <a:t>: Tech &amp; Innovation) </a:t>
          </a:r>
        </a:p>
      </dgm:t>
    </dgm:pt>
    <dgm:pt modelId="{F8439646-39D6-4D4A-8F60-F79CDACB085B}" type="parTrans" cxnId="{C015785F-85D1-47F4-8F06-59FE28E4E97F}">
      <dgm:prSet/>
      <dgm:spPr/>
      <dgm:t>
        <a:bodyPr/>
        <a:lstStyle/>
        <a:p>
          <a:endParaRPr lang="en-KE"/>
        </a:p>
      </dgm:t>
    </dgm:pt>
    <dgm:pt modelId="{70162DFA-7EEB-4565-B725-CA9FEA3860C3}" type="sibTrans" cxnId="{C015785F-85D1-47F4-8F06-59FE28E4E97F}">
      <dgm:prSet/>
      <dgm:spPr/>
      <dgm:t>
        <a:bodyPr/>
        <a:lstStyle/>
        <a:p>
          <a:endParaRPr lang="en-KE"/>
        </a:p>
      </dgm:t>
    </dgm:pt>
    <dgm:pt modelId="{A61C0C1B-EEBE-42FF-9D1D-FAC17D3B6DDF}">
      <dgm:prSet/>
      <dgm:spPr/>
      <dgm:t>
        <a:bodyPr/>
        <a:lstStyle/>
        <a:p>
          <a:r>
            <a:rPr lang="en-KE" b="1"/>
            <a:t>Indonesia's Green Bonds:</a:t>
          </a:r>
          <a:r>
            <a:rPr lang="en-KE"/>
            <a:t> Demonstrates the growth of local green finance ecosystems driven by national climate commitments. (</a:t>
          </a:r>
          <a:r>
            <a:rPr lang="en-KE" b="1" i="1"/>
            <a:t>Best Practice</a:t>
          </a:r>
          <a:r>
            <a:rPr lang="en-KE"/>
            <a:t>: Blended Finance; </a:t>
          </a:r>
          <a:r>
            <a:rPr lang="en-KE" b="1" i="1"/>
            <a:t>Emerging Trend</a:t>
          </a:r>
          <a:r>
            <a:rPr lang="en-KE"/>
            <a:t>: Local Green Finance) </a:t>
          </a:r>
        </a:p>
      </dgm:t>
    </dgm:pt>
    <dgm:pt modelId="{BED2B29C-B07D-4713-BBA5-549D9926561D}" type="parTrans" cxnId="{4DD628FB-3FB8-4C3B-8208-57A7C364D43E}">
      <dgm:prSet/>
      <dgm:spPr/>
      <dgm:t>
        <a:bodyPr/>
        <a:lstStyle/>
        <a:p>
          <a:endParaRPr lang="en-KE"/>
        </a:p>
      </dgm:t>
    </dgm:pt>
    <dgm:pt modelId="{4C7B624C-4F54-478B-88D7-4168997BB964}" type="sibTrans" cxnId="{4DD628FB-3FB8-4C3B-8208-57A7C364D43E}">
      <dgm:prSet/>
      <dgm:spPr/>
      <dgm:t>
        <a:bodyPr/>
        <a:lstStyle/>
        <a:p>
          <a:endParaRPr lang="en-KE"/>
        </a:p>
      </dgm:t>
    </dgm:pt>
    <dgm:pt modelId="{C5F2B9A2-D78F-467D-8F95-21867B3D4FD1}">
      <dgm:prSet/>
      <dgm:spPr/>
      <dgm:t>
        <a:bodyPr/>
        <a:lstStyle/>
        <a:p>
          <a:r>
            <a:rPr lang="en-KE" b="1" dirty="0"/>
            <a:t>Multinational in </a:t>
          </a:r>
          <a:r>
            <a:rPr lang="en-US" b="1" dirty="0"/>
            <a:t>Africa </a:t>
          </a:r>
          <a:r>
            <a:rPr lang="en-US" b="1" dirty="0" err="1"/>
            <a:t>e.g</a:t>
          </a:r>
          <a:r>
            <a:rPr lang="en-US" b="1" dirty="0"/>
            <a:t> MTN group</a:t>
          </a:r>
          <a:r>
            <a:rPr lang="en-KE" b="1" dirty="0"/>
            <a:t>:</a:t>
          </a:r>
          <a:r>
            <a:rPr lang="en-KE" dirty="0"/>
            <a:t> Exemplifies increasing demand for climate data transparency and corporate action in response to risks and investor pressure. (</a:t>
          </a:r>
          <a:r>
            <a:rPr lang="en-KE" b="1" i="1" dirty="0"/>
            <a:t>Best Practice</a:t>
          </a:r>
          <a:r>
            <a:rPr lang="en-KE" dirty="0"/>
            <a:t>: Data Disclosure; </a:t>
          </a:r>
          <a:r>
            <a:rPr lang="en-KE" b="1" i="1" dirty="0"/>
            <a:t>Emerging Trend</a:t>
          </a:r>
          <a:r>
            <a:rPr lang="en-KE" dirty="0"/>
            <a:t>: Data &amp; Transparency)</a:t>
          </a:r>
        </a:p>
      </dgm:t>
    </dgm:pt>
    <dgm:pt modelId="{8807F741-0DA9-49AC-9FA0-BE456744B921}" type="parTrans" cxnId="{88292DD1-B6FE-45E9-B237-5CDCAF554F9C}">
      <dgm:prSet/>
      <dgm:spPr/>
      <dgm:t>
        <a:bodyPr/>
        <a:lstStyle/>
        <a:p>
          <a:endParaRPr lang="en-KE"/>
        </a:p>
      </dgm:t>
    </dgm:pt>
    <dgm:pt modelId="{130C5C00-D940-4BD8-AA56-C195AC2C85AF}" type="sibTrans" cxnId="{88292DD1-B6FE-45E9-B237-5CDCAF554F9C}">
      <dgm:prSet/>
      <dgm:spPr/>
      <dgm:t>
        <a:bodyPr/>
        <a:lstStyle/>
        <a:p>
          <a:endParaRPr lang="en-KE"/>
        </a:p>
      </dgm:t>
    </dgm:pt>
    <dgm:pt modelId="{B27428E7-A60F-4F6C-A7AD-CD20B43D462E}" type="pres">
      <dgm:prSet presAssocID="{F9A21EAD-4F21-40D8-B1A8-1BE6C0247A07}" presName="vert0" presStyleCnt="0">
        <dgm:presLayoutVars>
          <dgm:dir/>
          <dgm:animOne val="branch"/>
          <dgm:animLvl val="lvl"/>
        </dgm:presLayoutVars>
      </dgm:prSet>
      <dgm:spPr/>
    </dgm:pt>
    <dgm:pt modelId="{81117B71-2E0B-4CB9-B403-4ACF9F028FD2}" type="pres">
      <dgm:prSet presAssocID="{4163B9BC-21F4-4DBB-ADB0-0539D6510719}" presName="thickLine" presStyleLbl="alignNode1" presStyleIdx="0" presStyleCnt="5"/>
      <dgm:spPr/>
    </dgm:pt>
    <dgm:pt modelId="{60CBA269-E46A-4F01-A4F1-146167F10138}" type="pres">
      <dgm:prSet presAssocID="{4163B9BC-21F4-4DBB-ADB0-0539D6510719}" presName="horz1" presStyleCnt="0"/>
      <dgm:spPr/>
    </dgm:pt>
    <dgm:pt modelId="{190CF8C9-E1E5-4A20-A59E-A7C0D38CAD26}" type="pres">
      <dgm:prSet presAssocID="{4163B9BC-21F4-4DBB-ADB0-0539D6510719}" presName="tx1" presStyleLbl="revTx" presStyleIdx="0" presStyleCnt="5"/>
      <dgm:spPr/>
    </dgm:pt>
    <dgm:pt modelId="{65B9E990-0F7E-4FB4-9D0A-4DCF7D902D47}" type="pres">
      <dgm:prSet presAssocID="{4163B9BC-21F4-4DBB-ADB0-0539D6510719}" presName="vert1" presStyleCnt="0"/>
      <dgm:spPr/>
    </dgm:pt>
    <dgm:pt modelId="{DC76F395-1C2B-4433-A12A-C6F157C0C156}" type="pres">
      <dgm:prSet presAssocID="{73F1120D-6CBA-4DE2-B782-F11A8108BDEB}" presName="thickLine" presStyleLbl="alignNode1" presStyleIdx="1" presStyleCnt="5"/>
      <dgm:spPr/>
    </dgm:pt>
    <dgm:pt modelId="{03AFDD3E-149D-4F11-B2F8-B8EA6E81D729}" type="pres">
      <dgm:prSet presAssocID="{73F1120D-6CBA-4DE2-B782-F11A8108BDEB}" presName="horz1" presStyleCnt="0"/>
      <dgm:spPr/>
    </dgm:pt>
    <dgm:pt modelId="{DE0BD4A7-7185-47A0-A0E0-D21783D476C3}" type="pres">
      <dgm:prSet presAssocID="{73F1120D-6CBA-4DE2-B782-F11A8108BDEB}" presName="tx1" presStyleLbl="revTx" presStyleIdx="1" presStyleCnt="5"/>
      <dgm:spPr/>
    </dgm:pt>
    <dgm:pt modelId="{29757D29-37AB-4402-850F-83E46B18ECFB}" type="pres">
      <dgm:prSet presAssocID="{73F1120D-6CBA-4DE2-B782-F11A8108BDEB}" presName="vert1" presStyleCnt="0"/>
      <dgm:spPr/>
    </dgm:pt>
    <dgm:pt modelId="{E5DEF51B-3152-4AC1-AF40-40591DF9639C}" type="pres">
      <dgm:prSet presAssocID="{2FA22AFB-B85B-42C9-BF0B-A091AF94F473}" presName="thickLine" presStyleLbl="alignNode1" presStyleIdx="2" presStyleCnt="5"/>
      <dgm:spPr/>
    </dgm:pt>
    <dgm:pt modelId="{73B4E2D3-A9E7-4F65-9D0A-73AE381792D5}" type="pres">
      <dgm:prSet presAssocID="{2FA22AFB-B85B-42C9-BF0B-A091AF94F473}" presName="horz1" presStyleCnt="0"/>
      <dgm:spPr/>
    </dgm:pt>
    <dgm:pt modelId="{EAAE8388-11B7-48DD-A8F6-6ACA5B405741}" type="pres">
      <dgm:prSet presAssocID="{2FA22AFB-B85B-42C9-BF0B-A091AF94F473}" presName="tx1" presStyleLbl="revTx" presStyleIdx="2" presStyleCnt="5"/>
      <dgm:spPr/>
    </dgm:pt>
    <dgm:pt modelId="{068774A8-C57F-4288-9AED-4C92315DE929}" type="pres">
      <dgm:prSet presAssocID="{2FA22AFB-B85B-42C9-BF0B-A091AF94F473}" presName="vert1" presStyleCnt="0"/>
      <dgm:spPr/>
    </dgm:pt>
    <dgm:pt modelId="{13115FE1-3C72-48EA-A194-BD58745C5774}" type="pres">
      <dgm:prSet presAssocID="{A61C0C1B-EEBE-42FF-9D1D-FAC17D3B6DDF}" presName="thickLine" presStyleLbl="alignNode1" presStyleIdx="3" presStyleCnt="5"/>
      <dgm:spPr/>
    </dgm:pt>
    <dgm:pt modelId="{87FACF14-00D1-4311-B399-248F37290DE5}" type="pres">
      <dgm:prSet presAssocID="{A61C0C1B-EEBE-42FF-9D1D-FAC17D3B6DDF}" presName="horz1" presStyleCnt="0"/>
      <dgm:spPr/>
    </dgm:pt>
    <dgm:pt modelId="{737944C4-28B7-47E1-8BF9-38A4D4A24861}" type="pres">
      <dgm:prSet presAssocID="{A61C0C1B-EEBE-42FF-9D1D-FAC17D3B6DDF}" presName="tx1" presStyleLbl="revTx" presStyleIdx="3" presStyleCnt="5"/>
      <dgm:spPr/>
    </dgm:pt>
    <dgm:pt modelId="{2D1B45DE-8925-4EE2-B733-BDD44F6019F2}" type="pres">
      <dgm:prSet presAssocID="{A61C0C1B-EEBE-42FF-9D1D-FAC17D3B6DDF}" presName="vert1" presStyleCnt="0"/>
      <dgm:spPr/>
    </dgm:pt>
    <dgm:pt modelId="{819599C2-1896-4A94-99A5-6774D7EE6069}" type="pres">
      <dgm:prSet presAssocID="{C5F2B9A2-D78F-467D-8F95-21867B3D4FD1}" presName="thickLine" presStyleLbl="alignNode1" presStyleIdx="4" presStyleCnt="5"/>
      <dgm:spPr/>
    </dgm:pt>
    <dgm:pt modelId="{A23FF23E-F989-469B-B874-279897100859}" type="pres">
      <dgm:prSet presAssocID="{C5F2B9A2-D78F-467D-8F95-21867B3D4FD1}" presName="horz1" presStyleCnt="0"/>
      <dgm:spPr/>
    </dgm:pt>
    <dgm:pt modelId="{56C88984-D36A-4A84-8E5F-62592E303B24}" type="pres">
      <dgm:prSet presAssocID="{C5F2B9A2-D78F-467D-8F95-21867B3D4FD1}" presName="tx1" presStyleLbl="revTx" presStyleIdx="4" presStyleCnt="5"/>
      <dgm:spPr/>
    </dgm:pt>
    <dgm:pt modelId="{2EBC734B-E888-42F8-953F-01921F9EE91F}" type="pres">
      <dgm:prSet presAssocID="{C5F2B9A2-D78F-467D-8F95-21867B3D4FD1}" presName="vert1" presStyleCnt="0"/>
      <dgm:spPr/>
    </dgm:pt>
  </dgm:ptLst>
  <dgm:cxnLst>
    <dgm:cxn modelId="{98CE5D0A-006E-46B0-A451-E21DBF15B0D6}" type="presOf" srcId="{2FA22AFB-B85B-42C9-BF0B-A091AF94F473}" destId="{EAAE8388-11B7-48DD-A8F6-6ACA5B405741}" srcOrd="0" destOrd="0" presId="urn:microsoft.com/office/officeart/2008/layout/LinedList"/>
    <dgm:cxn modelId="{29D11D14-22C9-427A-B68D-FF57185E859C}" srcId="{F9A21EAD-4F21-40D8-B1A8-1BE6C0247A07}" destId="{4163B9BC-21F4-4DBB-ADB0-0539D6510719}" srcOrd="0" destOrd="0" parTransId="{27A68648-5479-46A6-9F4B-E4C5B65CE03E}" sibTransId="{708CE922-441F-432D-8CC6-1C6D37289466}"/>
    <dgm:cxn modelId="{C015785F-85D1-47F4-8F06-59FE28E4E97F}" srcId="{F9A21EAD-4F21-40D8-B1A8-1BE6C0247A07}" destId="{2FA22AFB-B85B-42C9-BF0B-A091AF94F473}" srcOrd="2" destOrd="0" parTransId="{F8439646-39D6-4D4A-8F60-F79CDACB085B}" sibTransId="{70162DFA-7EEB-4565-B725-CA9FEA3860C3}"/>
    <dgm:cxn modelId="{34A6D457-B68C-424C-B6EF-FA7CAD7486D8}" type="presOf" srcId="{A61C0C1B-EEBE-42FF-9D1D-FAC17D3B6DDF}" destId="{737944C4-28B7-47E1-8BF9-38A4D4A24861}" srcOrd="0" destOrd="0" presId="urn:microsoft.com/office/officeart/2008/layout/LinedList"/>
    <dgm:cxn modelId="{26D65C5A-BCEE-4AAE-92C9-F6A4C5BEFD4C}" type="presOf" srcId="{73F1120D-6CBA-4DE2-B782-F11A8108BDEB}" destId="{DE0BD4A7-7185-47A0-A0E0-D21783D476C3}" srcOrd="0" destOrd="0" presId="urn:microsoft.com/office/officeart/2008/layout/LinedList"/>
    <dgm:cxn modelId="{4D3BD184-49CE-425A-9001-9E3A70A6DD53}" srcId="{F9A21EAD-4F21-40D8-B1A8-1BE6C0247A07}" destId="{73F1120D-6CBA-4DE2-B782-F11A8108BDEB}" srcOrd="1" destOrd="0" parTransId="{4E8FE856-EC16-445F-98A7-8E939C383E74}" sibTransId="{4207BDE7-BE01-4B88-B91C-CA0ECEAEC597}"/>
    <dgm:cxn modelId="{A821C3A7-B819-48AF-B11C-B462616C4F11}" type="presOf" srcId="{4163B9BC-21F4-4DBB-ADB0-0539D6510719}" destId="{190CF8C9-E1E5-4A20-A59E-A7C0D38CAD26}" srcOrd="0" destOrd="0" presId="urn:microsoft.com/office/officeart/2008/layout/LinedList"/>
    <dgm:cxn modelId="{88292DD1-B6FE-45E9-B237-5CDCAF554F9C}" srcId="{F9A21EAD-4F21-40D8-B1A8-1BE6C0247A07}" destId="{C5F2B9A2-D78F-467D-8F95-21867B3D4FD1}" srcOrd="4" destOrd="0" parTransId="{8807F741-0DA9-49AC-9FA0-BE456744B921}" sibTransId="{130C5C00-D940-4BD8-AA56-C195AC2C85AF}"/>
    <dgm:cxn modelId="{224A80E1-2966-41AC-963A-9E577431868C}" type="presOf" srcId="{C5F2B9A2-D78F-467D-8F95-21867B3D4FD1}" destId="{56C88984-D36A-4A84-8E5F-62592E303B24}" srcOrd="0" destOrd="0" presId="urn:microsoft.com/office/officeart/2008/layout/LinedList"/>
    <dgm:cxn modelId="{6F523CF4-CF22-4802-9937-B6ACC2159CBF}" type="presOf" srcId="{F9A21EAD-4F21-40D8-B1A8-1BE6C0247A07}" destId="{B27428E7-A60F-4F6C-A7AD-CD20B43D462E}" srcOrd="0" destOrd="0" presId="urn:microsoft.com/office/officeart/2008/layout/LinedList"/>
    <dgm:cxn modelId="{4DD628FB-3FB8-4C3B-8208-57A7C364D43E}" srcId="{F9A21EAD-4F21-40D8-B1A8-1BE6C0247A07}" destId="{A61C0C1B-EEBE-42FF-9D1D-FAC17D3B6DDF}" srcOrd="3" destOrd="0" parTransId="{BED2B29C-B07D-4713-BBA5-549D9926561D}" sibTransId="{4C7B624C-4F54-478B-88D7-4168997BB964}"/>
    <dgm:cxn modelId="{F3A7AC10-A153-4884-8070-EAD819D7DF01}" type="presParOf" srcId="{B27428E7-A60F-4F6C-A7AD-CD20B43D462E}" destId="{81117B71-2E0B-4CB9-B403-4ACF9F028FD2}" srcOrd="0" destOrd="0" presId="urn:microsoft.com/office/officeart/2008/layout/LinedList"/>
    <dgm:cxn modelId="{5195358F-AAEF-4FF8-843C-DAFD073B590A}" type="presParOf" srcId="{B27428E7-A60F-4F6C-A7AD-CD20B43D462E}" destId="{60CBA269-E46A-4F01-A4F1-146167F10138}" srcOrd="1" destOrd="0" presId="urn:microsoft.com/office/officeart/2008/layout/LinedList"/>
    <dgm:cxn modelId="{94682CB7-0EE6-4837-A71E-24317307D57D}" type="presParOf" srcId="{60CBA269-E46A-4F01-A4F1-146167F10138}" destId="{190CF8C9-E1E5-4A20-A59E-A7C0D38CAD26}" srcOrd="0" destOrd="0" presId="urn:microsoft.com/office/officeart/2008/layout/LinedList"/>
    <dgm:cxn modelId="{DBE4B9E6-4A35-42AB-BECD-8E1315106345}" type="presParOf" srcId="{60CBA269-E46A-4F01-A4F1-146167F10138}" destId="{65B9E990-0F7E-4FB4-9D0A-4DCF7D902D47}" srcOrd="1" destOrd="0" presId="urn:microsoft.com/office/officeart/2008/layout/LinedList"/>
    <dgm:cxn modelId="{9CFE4F19-CB22-4A7E-A002-8F9B48FC7D26}" type="presParOf" srcId="{B27428E7-A60F-4F6C-A7AD-CD20B43D462E}" destId="{DC76F395-1C2B-4433-A12A-C6F157C0C156}" srcOrd="2" destOrd="0" presId="urn:microsoft.com/office/officeart/2008/layout/LinedList"/>
    <dgm:cxn modelId="{E029996D-A456-4C68-81BB-FEBFA9383FD3}" type="presParOf" srcId="{B27428E7-A60F-4F6C-A7AD-CD20B43D462E}" destId="{03AFDD3E-149D-4F11-B2F8-B8EA6E81D729}" srcOrd="3" destOrd="0" presId="urn:microsoft.com/office/officeart/2008/layout/LinedList"/>
    <dgm:cxn modelId="{0779E4DD-55D4-4F9F-96A4-7B9FD44DDAC0}" type="presParOf" srcId="{03AFDD3E-149D-4F11-B2F8-B8EA6E81D729}" destId="{DE0BD4A7-7185-47A0-A0E0-D21783D476C3}" srcOrd="0" destOrd="0" presId="urn:microsoft.com/office/officeart/2008/layout/LinedList"/>
    <dgm:cxn modelId="{679FFDC6-8707-4C38-8790-FF24E60B56F4}" type="presParOf" srcId="{03AFDD3E-149D-4F11-B2F8-B8EA6E81D729}" destId="{29757D29-37AB-4402-850F-83E46B18ECFB}" srcOrd="1" destOrd="0" presId="urn:microsoft.com/office/officeart/2008/layout/LinedList"/>
    <dgm:cxn modelId="{1B0AEE6C-E9A4-490E-8B49-43E369B0044C}" type="presParOf" srcId="{B27428E7-A60F-4F6C-A7AD-CD20B43D462E}" destId="{E5DEF51B-3152-4AC1-AF40-40591DF9639C}" srcOrd="4" destOrd="0" presId="urn:microsoft.com/office/officeart/2008/layout/LinedList"/>
    <dgm:cxn modelId="{46A2B910-23EA-423B-A9BF-7E6E966498BB}" type="presParOf" srcId="{B27428E7-A60F-4F6C-A7AD-CD20B43D462E}" destId="{73B4E2D3-A9E7-4F65-9D0A-73AE381792D5}" srcOrd="5" destOrd="0" presId="urn:microsoft.com/office/officeart/2008/layout/LinedList"/>
    <dgm:cxn modelId="{58E0B6A5-69FB-4411-9390-0533CA1F2CCC}" type="presParOf" srcId="{73B4E2D3-A9E7-4F65-9D0A-73AE381792D5}" destId="{EAAE8388-11B7-48DD-A8F6-6ACA5B405741}" srcOrd="0" destOrd="0" presId="urn:microsoft.com/office/officeart/2008/layout/LinedList"/>
    <dgm:cxn modelId="{C5189002-F796-4D53-B670-24412ABA315F}" type="presParOf" srcId="{73B4E2D3-A9E7-4F65-9D0A-73AE381792D5}" destId="{068774A8-C57F-4288-9AED-4C92315DE929}" srcOrd="1" destOrd="0" presId="urn:microsoft.com/office/officeart/2008/layout/LinedList"/>
    <dgm:cxn modelId="{F94F5A91-80C9-40D4-8604-263D39E9EB7E}" type="presParOf" srcId="{B27428E7-A60F-4F6C-A7AD-CD20B43D462E}" destId="{13115FE1-3C72-48EA-A194-BD58745C5774}" srcOrd="6" destOrd="0" presId="urn:microsoft.com/office/officeart/2008/layout/LinedList"/>
    <dgm:cxn modelId="{1401C9D4-3656-4BB4-B344-9E074648DFE6}" type="presParOf" srcId="{B27428E7-A60F-4F6C-A7AD-CD20B43D462E}" destId="{87FACF14-00D1-4311-B399-248F37290DE5}" srcOrd="7" destOrd="0" presId="urn:microsoft.com/office/officeart/2008/layout/LinedList"/>
    <dgm:cxn modelId="{460CAD23-965D-4D2F-9F9A-266A47CEE66D}" type="presParOf" srcId="{87FACF14-00D1-4311-B399-248F37290DE5}" destId="{737944C4-28B7-47E1-8BF9-38A4D4A24861}" srcOrd="0" destOrd="0" presId="urn:microsoft.com/office/officeart/2008/layout/LinedList"/>
    <dgm:cxn modelId="{A2ADAEA3-B002-4F51-A241-47D877AD220F}" type="presParOf" srcId="{87FACF14-00D1-4311-B399-248F37290DE5}" destId="{2D1B45DE-8925-4EE2-B733-BDD44F6019F2}" srcOrd="1" destOrd="0" presId="urn:microsoft.com/office/officeart/2008/layout/LinedList"/>
    <dgm:cxn modelId="{740C1CE6-7DF9-4E74-97DC-ED5023EA1CB0}" type="presParOf" srcId="{B27428E7-A60F-4F6C-A7AD-CD20B43D462E}" destId="{819599C2-1896-4A94-99A5-6774D7EE6069}" srcOrd="8" destOrd="0" presId="urn:microsoft.com/office/officeart/2008/layout/LinedList"/>
    <dgm:cxn modelId="{E81C3EC3-15AD-41C7-8708-70A8A19ACDA8}" type="presParOf" srcId="{B27428E7-A60F-4F6C-A7AD-CD20B43D462E}" destId="{A23FF23E-F989-469B-B874-279897100859}" srcOrd="9" destOrd="0" presId="urn:microsoft.com/office/officeart/2008/layout/LinedList"/>
    <dgm:cxn modelId="{53642AB2-1A9C-4AD8-9284-95FC62A78073}" type="presParOf" srcId="{A23FF23E-F989-469B-B874-279897100859}" destId="{56C88984-D36A-4A84-8E5F-62592E303B24}" srcOrd="0" destOrd="0" presId="urn:microsoft.com/office/officeart/2008/layout/LinedList"/>
    <dgm:cxn modelId="{C3514A31-75E0-4783-9691-6CC854EA70E2}" type="presParOf" srcId="{A23FF23E-F989-469B-B874-279897100859}" destId="{2EBC734B-E888-42F8-953F-01921F9EE91F}" srcOrd="1" destOrd="0" presId="urn:microsoft.com/office/officeart/2008/layout/LinedList"/>
  </dgm:cxnLst>
  <dgm:bg>
    <a:solidFill>
      <a:schemeClr val="accent4">
        <a:lumMod val="20000"/>
        <a:lumOff val="8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609CABE-2B57-4738-8403-9CFEA5B0B384}"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KE"/>
        </a:p>
      </dgm:t>
    </dgm:pt>
    <dgm:pt modelId="{CC22B505-0309-4C08-9AAB-21CC0CCAB42C}">
      <dgm:prSet custT="1"/>
      <dgm:spPr/>
      <dgm:t>
        <a:bodyPr/>
        <a:lstStyle/>
        <a:p>
          <a:r>
            <a:rPr lang="en-US" sz="1400" b="1" i="0" dirty="0"/>
            <a:t>Principles of Sustainable Investing</a:t>
          </a:r>
          <a:endParaRPr lang="en-KE" sz="1400" b="1" dirty="0"/>
        </a:p>
      </dgm:t>
    </dgm:pt>
    <dgm:pt modelId="{06234F3A-ADA2-4F09-AC65-0F5379090C35}" type="parTrans" cxnId="{4A6983E2-33B7-45C5-BD15-4FED8DB64431}">
      <dgm:prSet/>
      <dgm:spPr/>
      <dgm:t>
        <a:bodyPr/>
        <a:lstStyle/>
        <a:p>
          <a:endParaRPr lang="en-KE"/>
        </a:p>
      </dgm:t>
    </dgm:pt>
    <dgm:pt modelId="{12CD2A2A-C989-4F00-98F8-BC7CBD721F46}" type="sibTrans" cxnId="{4A6983E2-33B7-45C5-BD15-4FED8DB64431}">
      <dgm:prSet/>
      <dgm:spPr/>
      <dgm:t>
        <a:bodyPr/>
        <a:lstStyle/>
        <a:p>
          <a:endParaRPr lang="en-KE"/>
        </a:p>
      </dgm:t>
    </dgm:pt>
    <dgm:pt modelId="{60B1E845-69FB-4448-AA34-B695A4FC7EFA}">
      <dgm:prSet custT="1"/>
      <dgm:spPr/>
      <dgm:t>
        <a:bodyPr/>
        <a:lstStyle/>
        <a:p>
          <a:r>
            <a:rPr lang="en-US" sz="1100" b="1" dirty="0"/>
            <a:t>Integration of ESG Factors:</a:t>
          </a:r>
          <a:r>
            <a:rPr lang="en-US" sz="1100" dirty="0"/>
            <a:t> Incorporating environmental (</a:t>
          </a:r>
          <a:r>
            <a:rPr lang="en-US" sz="1100" dirty="0" err="1"/>
            <a:t>eg</a:t>
          </a:r>
          <a:r>
            <a:rPr lang="en-US" sz="1100" dirty="0"/>
            <a:t>, climate change, resource depletion), social (</a:t>
          </a:r>
          <a:r>
            <a:rPr lang="en-US" sz="1100" dirty="0" err="1"/>
            <a:t>eg</a:t>
          </a:r>
          <a:r>
            <a:rPr lang="en-US" sz="1100" dirty="0"/>
            <a:t>, labor standards, human rights), and governance (</a:t>
          </a:r>
          <a:r>
            <a:rPr lang="en-US" sz="1100" dirty="0" err="1"/>
            <a:t>eg</a:t>
          </a:r>
          <a:r>
            <a:rPr lang="en-US" sz="1100" dirty="0"/>
            <a:t>, corporate ethics, board structure) considerations into investment analysis and decision-making.</a:t>
          </a:r>
          <a:endParaRPr lang="en-KE" sz="1100" dirty="0"/>
        </a:p>
      </dgm:t>
    </dgm:pt>
    <dgm:pt modelId="{E8829A7F-0CC7-46AD-9ECC-9FCCD7CA3C09}" type="parTrans" cxnId="{CEFDB6AF-0E0A-481A-ABF0-FA4694E678D7}">
      <dgm:prSet/>
      <dgm:spPr/>
      <dgm:t>
        <a:bodyPr/>
        <a:lstStyle/>
        <a:p>
          <a:endParaRPr lang="en-KE"/>
        </a:p>
      </dgm:t>
    </dgm:pt>
    <dgm:pt modelId="{F5E8A5E7-28D5-46E1-B3E0-9301118CD60B}" type="sibTrans" cxnId="{CEFDB6AF-0E0A-481A-ABF0-FA4694E678D7}">
      <dgm:prSet/>
      <dgm:spPr/>
      <dgm:t>
        <a:bodyPr/>
        <a:lstStyle/>
        <a:p>
          <a:endParaRPr lang="en-KE"/>
        </a:p>
      </dgm:t>
    </dgm:pt>
    <dgm:pt modelId="{E44D851F-4D0F-4CD0-AED2-52B745FF09B2}">
      <dgm:prSet custT="1"/>
      <dgm:spPr/>
      <dgm:t>
        <a:bodyPr/>
        <a:lstStyle/>
        <a:p>
          <a:r>
            <a:rPr lang="en-US" sz="1100" b="1" dirty="0"/>
            <a:t>Long-Term Perspective:</a:t>
          </a:r>
          <a:r>
            <a:rPr lang="en-US" sz="1100" dirty="0"/>
            <a:t> Focus on sustainable value creation over the long term, recognizing that ESG factors can significantly impact a company's or country's resilience and future performance.</a:t>
          </a:r>
          <a:endParaRPr lang="en-KE" sz="1100" dirty="0"/>
        </a:p>
      </dgm:t>
    </dgm:pt>
    <dgm:pt modelId="{2B87403C-5E77-4158-9449-09ED86165127}" type="parTrans" cxnId="{7B61CA81-0113-493C-B65C-CBB28E368743}">
      <dgm:prSet/>
      <dgm:spPr/>
      <dgm:t>
        <a:bodyPr/>
        <a:lstStyle/>
        <a:p>
          <a:endParaRPr lang="en-KE"/>
        </a:p>
      </dgm:t>
    </dgm:pt>
    <dgm:pt modelId="{C642D2E4-1F27-48E9-8FD6-F81A48BCEBA7}" type="sibTrans" cxnId="{7B61CA81-0113-493C-B65C-CBB28E368743}">
      <dgm:prSet/>
      <dgm:spPr/>
      <dgm:t>
        <a:bodyPr/>
        <a:lstStyle/>
        <a:p>
          <a:endParaRPr lang="en-KE"/>
        </a:p>
      </dgm:t>
    </dgm:pt>
    <dgm:pt modelId="{72705317-689C-4804-9F3C-6E36B356837F}">
      <dgm:prSet custT="1"/>
      <dgm:spPr/>
      <dgm:t>
        <a:bodyPr/>
        <a:lstStyle/>
        <a:p>
          <a:r>
            <a:rPr lang="en-US" sz="1100" b="1" dirty="0"/>
            <a:t>Impact Orientation: I</a:t>
          </a:r>
          <a:r>
            <a:rPr lang="en-US" sz="1100" dirty="0"/>
            <a:t>nvestors  in Sustainability  aim to generate positive, measurable environmental and social impact alongside financial returns. </a:t>
          </a:r>
          <a:endParaRPr lang="en-KE" sz="1100" dirty="0"/>
        </a:p>
      </dgm:t>
    </dgm:pt>
    <dgm:pt modelId="{47DDC12E-3318-4BCD-8C11-88178BBCC65A}" type="parTrans" cxnId="{7B72CBF6-7A59-4DCC-B8BC-0CAE9A188983}">
      <dgm:prSet/>
      <dgm:spPr/>
      <dgm:t>
        <a:bodyPr/>
        <a:lstStyle/>
        <a:p>
          <a:endParaRPr lang="en-KE"/>
        </a:p>
      </dgm:t>
    </dgm:pt>
    <dgm:pt modelId="{9D7F8E22-AD4C-4FC2-8E6F-F8E995CC117F}" type="sibTrans" cxnId="{7B72CBF6-7A59-4DCC-B8BC-0CAE9A188983}">
      <dgm:prSet/>
      <dgm:spPr/>
      <dgm:t>
        <a:bodyPr/>
        <a:lstStyle/>
        <a:p>
          <a:endParaRPr lang="en-KE"/>
        </a:p>
      </dgm:t>
    </dgm:pt>
    <dgm:pt modelId="{705EB1E1-12A2-485A-AA43-392E107FBCD4}">
      <dgm:prSet custT="1"/>
      <dgm:spPr/>
      <dgm:t>
        <a:bodyPr/>
        <a:lstStyle/>
        <a:p>
          <a:r>
            <a:rPr lang="en-US" sz="1100" b="1" dirty="0"/>
            <a:t>Risk Management:</a:t>
          </a:r>
          <a:r>
            <a:rPr lang="en-US" sz="1100" dirty="0"/>
            <a:t> Recognizing that poor ESG practices can pose significant financial risks (</a:t>
          </a:r>
          <a:r>
            <a:rPr lang="en-US" sz="1100" dirty="0" err="1"/>
            <a:t>eg</a:t>
          </a:r>
          <a:r>
            <a:rPr lang="en-US" sz="1100" dirty="0"/>
            <a:t>, regulatory fines, reputational damage, operational disruptions due to climate change</a:t>
          </a:r>
          <a:r>
            <a:rPr lang="en-US" sz="800" dirty="0"/>
            <a:t>)</a:t>
          </a:r>
          <a:endParaRPr lang="en-KE" sz="800" dirty="0"/>
        </a:p>
      </dgm:t>
    </dgm:pt>
    <dgm:pt modelId="{7D4BBB42-F6FB-4122-96FF-4953D6799F78}" type="parTrans" cxnId="{79056C4C-4C82-4C0D-9532-75BF19AB1D74}">
      <dgm:prSet/>
      <dgm:spPr/>
      <dgm:t>
        <a:bodyPr/>
        <a:lstStyle/>
        <a:p>
          <a:endParaRPr lang="en-KE"/>
        </a:p>
      </dgm:t>
    </dgm:pt>
    <dgm:pt modelId="{13B1E66B-B1F4-46C0-BA52-EC80635CFE16}" type="sibTrans" cxnId="{79056C4C-4C82-4C0D-9532-75BF19AB1D74}">
      <dgm:prSet/>
      <dgm:spPr/>
      <dgm:t>
        <a:bodyPr/>
        <a:lstStyle/>
        <a:p>
          <a:endParaRPr lang="en-KE"/>
        </a:p>
      </dgm:t>
    </dgm:pt>
    <dgm:pt modelId="{B2A6C6EA-20CD-436A-8456-9ECF0CC50CBA}">
      <dgm:prSet custT="1"/>
      <dgm:spPr/>
      <dgm:t>
        <a:bodyPr/>
        <a:lstStyle/>
        <a:p>
          <a:r>
            <a:rPr lang="en-US" sz="1100" b="1" dirty="0"/>
            <a:t>Stakeholder Consideration:</a:t>
          </a:r>
          <a:r>
            <a:rPr lang="en-US" sz="1100" dirty="0"/>
            <a:t> Consider the interests of a broader range of stakeholders beyond just shareholders, including employees, communities, and the environment</a:t>
          </a:r>
          <a:r>
            <a:rPr lang="en-US" sz="800" dirty="0"/>
            <a:t>.</a:t>
          </a:r>
          <a:endParaRPr lang="en-KE" sz="800" dirty="0"/>
        </a:p>
      </dgm:t>
    </dgm:pt>
    <dgm:pt modelId="{B54D5231-9987-4558-8548-74068ACA3C40}" type="parTrans" cxnId="{4DD4F12A-B850-4591-AA49-EB865E15E81D}">
      <dgm:prSet/>
      <dgm:spPr/>
      <dgm:t>
        <a:bodyPr/>
        <a:lstStyle/>
        <a:p>
          <a:endParaRPr lang="en-KE"/>
        </a:p>
      </dgm:t>
    </dgm:pt>
    <dgm:pt modelId="{E8FEE007-519E-4DA8-B286-1518ED509090}" type="sibTrans" cxnId="{4DD4F12A-B850-4591-AA49-EB865E15E81D}">
      <dgm:prSet/>
      <dgm:spPr/>
      <dgm:t>
        <a:bodyPr/>
        <a:lstStyle/>
        <a:p>
          <a:endParaRPr lang="en-KE"/>
        </a:p>
      </dgm:t>
    </dgm:pt>
    <dgm:pt modelId="{39583B59-2468-461B-AD18-24BDA8AFBF5F}" type="pres">
      <dgm:prSet presAssocID="{2609CABE-2B57-4738-8403-9CFEA5B0B384}" presName="hierChild1" presStyleCnt="0">
        <dgm:presLayoutVars>
          <dgm:chPref val="1"/>
          <dgm:dir/>
          <dgm:animOne val="branch"/>
          <dgm:animLvl val="lvl"/>
          <dgm:resizeHandles/>
        </dgm:presLayoutVars>
      </dgm:prSet>
      <dgm:spPr/>
    </dgm:pt>
    <dgm:pt modelId="{50302C78-0A69-48A6-826D-372811600B2D}" type="pres">
      <dgm:prSet presAssocID="{CC22B505-0309-4C08-9AAB-21CC0CCAB42C}" presName="hierRoot1" presStyleCnt="0"/>
      <dgm:spPr/>
    </dgm:pt>
    <dgm:pt modelId="{FCAE5F9D-531D-4FF5-A592-3BC45AAF7D58}" type="pres">
      <dgm:prSet presAssocID="{CC22B505-0309-4C08-9AAB-21CC0CCAB42C}" presName="composite" presStyleCnt="0"/>
      <dgm:spPr/>
    </dgm:pt>
    <dgm:pt modelId="{F56B6AE8-0B8F-491A-94BC-2DA20F73245E}" type="pres">
      <dgm:prSet presAssocID="{CC22B505-0309-4C08-9AAB-21CC0CCAB42C}" presName="background" presStyleLbl="node0" presStyleIdx="0" presStyleCnt="1"/>
      <dgm:spPr/>
    </dgm:pt>
    <dgm:pt modelId="{73A76F24-87F0-4BBB-B9D3-8AFF7200780A}" type="pres">
      <dgm:prSet presAssocID="{CC22B505-0309-4C08-9AAB-21CC0CCAB42C}" presName="text" presStyleLbl="fgAcc0" presStyleIdx="0" presStyleCnt="1" custScaleY="104542">
        <dgm:presLayoutVars>
          <dgm:chPref val="3"/>
        </dgm:presLayoutVars>
      </dgm:prSet>
      <dgm:spPr/>
    </dgm:pt>
    <dgm:pt modelId="{126F284E-3117-458D-9AE2-EE7FF84A19C3}" type="pres">
      <dgm:prSet presAssocID="{CC22B505-0309-4C08-9AAB-21CC0CCAB42C}" presName="hierChild2" presStyleCnt="0"/>
      <dgm:spPr/>
    </dgm:pt>
    <dgm:pt modelId="{8CD5B82A-3064-4E0D-B765-FA0F11256438}" type="pres">
      <dgm:prSet presAssocID="{E8829A7F-0CC7-46AD-9ECC-9FCCD7CA3C09}" presName="Name10" presStyleLbl="parChTrans1D2" presStyleIdx="0" presStyleCnt="5"/>
      <dgm:spPr/>
    </dgm:pt>
    <dgm:pt modelId="{113BD2F9-A430-4913-BAE1-340358C3B55E}" type="pres">
      <dgm:prSet presAssocID="{60B1E845-69FB-4448-AA34-B695A4FC7EFA}" presName="hierRoot2" presStyleCnt="0"/>
      <dgm:spPr/>
    </dgm:pt>
    <dgm:pt modelId="{D2E9D9E0-8CF1-4233-86A7-4704FB1670A4}" type="pres">
      <dgm:prSet presAssocID="{60B1E845-69FB-4448-AA34-B695A4FC7EFA}" presName="composite2" presStyleCnt="0"/>
      <dgm:spPr/>
    </dgm:pt>
    <dgm:pt modelId="{242C7C19-3893-41DC-AA44-D4C923C3DBF3}" type="pres">
      <dgm:prSet presAssocID="{60B1E845-69FB-4448-AA34-B695A4FC7EFA}" presName="background2" presStyleLbl="node2" presStyleIdx="0" presStyleCnt="5"/>
      <dgm:spPr/>
    </dgm:pt>
    <dgm:pt modelId="{936668DC-5FA6-42EB-98CA-8190BD84218D}" type="pres">
      <dgm:prSet presAssocID="{60B1E845-69FB-4448-AA34-B695A4FC7EFA}" presName="text2" presStyleLbl="fgAcc2" presStyleIdx="0" presStyleCnt="5" custScaleY="149858">
        <dgm:presLayoutVars>
          <dgm:chPref val="3"/>
        </dgm:presLayoutVars>
      </dgm:prSet>
      <dgm:spPr/>
    </dgm:pt>
    <dgm:pt modelId="{0BA4F385-C41D-49E8-A76C-320770D950AD}" type="pres">
      <dgm:prSet presAssocID="{60B1E845-69FB-4448-AA34-B695A4FC7EFA}" presName="hierChild3" presStyleCnt="0"/>
      <dgm:spPr/>
    </dgm:pt>
    <dgm:pt modelId="{C36E9EAF-00E9-40CD-8CA0-7C303053BB1F}" type="pres">
      <dgm:prSet presAssocID="{2B87403C-5E77-4158-9449-09ED86165127}" presName="Name10" presStyleLbl="parChTrans1D2" presStyleIdx="1" presStyleCnt="5"/>
      <dgm:spPr/>
    </dgm:pt>
    <dgm:pt modelId="{4C03F7F7-EAB6-4831-A9C6-96BB29451B06}" type="pres">
      <dgm:prSet presAssocID="{E44D851F-4D0F-4CD0-AED2-52B745FF09B2}" presName="hierRoot2" presStyleCnt="0"/>
      <dgm:spPr/>
    </dgm:pt>
    <dgm:pt modelId="{D21B7551-A7F9-45A1-AB70-EF5BF515E6CE}" type="pres">
      <dgm:prSet presAssocID="{E44D851F-4D0F-4CD0-AED2-52B745FF09B2}" presName="composite2" presStyleCnt="0"/>
      <dgm:spPr/>
    </dgm:pt>
    <dgm:pt modelId="{5C5EE8F2-D92E-46F6-8AF8-DA7798836F20}" type="pres">
      <dgm:prSet presAssocID="{E44D851F-4D0F-4CD0-AED2-52B745FF09B2}" presName="background2" presStyleLbl="node2" presStyleIdx="1" presStyleCnt="5"/>
      <dgm:spPr/>
    </dgm:pt>
    <dgm:pt modelId="{E98A65C5-071D-4E88-8F1D-418C38ABF1A4}" type="pres">
      <dgm:prSet presAssocID="{E44D851F-4D0F-4CD0-AED2-52B745FF09B2}" presName="text2" presStyleLbl="fgAcc2" presStyleIdx="1" presStyleCnt="5" custScaleY="131065">
        <dgm:presLayoutVars>
          <dgm:chPref val="3"/>
        </dgm:presLayoutVars>
      </dgm:prSet>
      <dgm:spPr/>
    </dgm:pt>
    <dgm:pt modelId="{C1234EE6-E10C-4669-8212-EDB772D022C5}" type="pres">
      <dgm:prSet presAssocID="{E44D851F-4D0F-4CD0-AED2-52B745FF09B2}" presName="hierChild3" presStyleCnt="0"/>
      <dgm:spPr/>
    </dgm:pt>
    <dgm:pt modelId="{995E64F2-0D53-4F80-B748-2E0B19FA9565}" type="pres">
      <dgm:prSet presAssocID="{47DDC12E-3318-4BCD-8C11-88178BBCC65A}" presName="Name10" presStyleLbl="parChTrans1D2" presStyleIdx="2" presStyleCnt="5"/>
      <dgm:spPr/>
    </dgm:pt>
    <dgm:pt modelId="{34177BF8-B8FD-45AE-AFA7-AE5BAEA9126C}" type="pres">
      <dgm:prSet presAssocID="{72705317-689C-4804-9F3C-6E36B356837F}" presName="hierRoot2" presStyleCnt="0"/>
      <dgm:spPr/>
    </dgm:pt>
    <dgm:pt modelId="{2C88600F-7E30-4D4F-B95C-BD59E6A783A1}" type="pres">
      <dgm:prSet presAssocID="{72705317-689C-4804-9F3C-6E36B356837F}" presName="composite2" presStyleCnt="0"/>
      <dgm:spPr/>
    </dgm:pt>
    <dgm:pt modelId="{6A8D4E24-8E07-4167-BA8C-A4A81337B16A}" type="pres">
      <dgm:prSet presAssocID="{72705317-689C-4804-9F3C-6E36B356837F}" presName="background2" presStyleLbl="node2" presStyleIdx="2" presStyleCnt="5"/>
      <dgm:spPr/>
    </dgm:pt>
    <dgm:pt modelId="{898DE305-AA8A-4A56-8272-5FA6A83CD520}" type="pres">
      <dgm:prSet presAssocID="{72705317-689C-4804-9F3C-6E36B356837F}" presName="text2" presStyleLbl="fgAcc2" presStyleIdx="2" presStyleCnt="5" custScaleY="137751">
        <dgm:presLayoutVars>
          <dgm:chPref val="3"/>
        </dgm:presLayoutVars>
      </dgm:prSet>
      <dgm:spPr/>
    </dgm:pt>
    <dgm:pt modelId="{69269CEF-703C-4162-AEAD-0720AE9D5C5B}" type="pres">
      <dgm:prSet presAssocID="{72705317-689C-4804-9F3C-6E36B356837F}" presName="hierChild3" presStyleCnt="0"/>
      <dgm:spPr/>
    </dgm:pt>
    <dgm:pt modelId="{2D73B214-957F-4EFF-9FA5-1DCF82EB7608}" type="pres">
      <dgm:prSet presAssocID="{7D4BBB42-F6FB-4122-96FF-4953D6799F78}" presName="Name10" presStyleLbl="parChTrans1D2" presStyleIdx="3" presStyleCnt="5"/>
      <dgm:spPr/>
    </dgm:pt>
    <dgm:pt modelId="{9596D29E-6D0B-427A-B4A2-740E038E339A}" type="pres">
      <dgm:prSet presAssocID="{705EB1E1-12A2-485A-AA43-392E107FBCD4}" presName="hierRoot2" presStyleCnt="0"/>
      <dgm:spPr/>
    </dgm:pt>
    <dgm:pt modelId="{01F12A99-AD60-436C-BEAA-B86C202A205E}" type="pres">
      <dgm:prSet presAssocID="{705EB1E1-12A2-485A-AA43-392E107FBCD4}" presName="composite2" presStyleCnt="0"/>
      <dgm:spPr/>
    </dgm:pt>
    <dgm:pt modelId="{4F5A5570-962E-45F0-A4F5-F60508A36162}" type="pres">
      <dgm:prSet presAssocID="{705EB1E1-12A2-485A-AA43-392E107FBCD4}" presName="background2" presStyleLbl="node2" presStyleIdx="3" presStyleCnt="5"/>
      <dgm:spPr/>
    </dgm:pt>
    <dgm:pt modelId="{9C2ADD34-8E45-44CA-8C35-F6CACC228E66}" type="pres">
      <dgm:prSet presAssocID="{705EB1E1-12A2-485A-AA43-392E107FBCD4}" presName="text2" presStyleLbl="fgAcc2" presStyleIdx="3" presStyleCnt="5" custScaleY="142732">
        <dgm:presLayoutVars>
          <dgm:chPref val="3"/>
        </dgm:presLayoutVars>
      </dgm:prSet>
      <dgm:spPr/>
    </dgm:pt>
    <dgm:pt modelId="{A6CF9923-48F2-420F-8E37-0049202449E0}" type="pres">
      <dgm:prSet presAssocID="{705EB1E1-12A2-485A-AA43-392E107FBCD4}" presName="hierChild3" presStyleCnt="0"/>
      <dgm:spPr/>
    </dgm:pt>
    <dgm:pt modelId="{E3FBCB40-CB4F-4704-B5B8-BA939E23FCDE}" type="pres">
      <dgm:prSet presAssocID="{B54D5231-9987-4558-8548-74068ACA3C40}" presName="Name10" presStyleLbl="parChTrans1D2" presStyleIdx="4" presStyleCnt="5"/>
      <dgm:spPr/>
    </dgm:pt>
    <dgm:pt modelId="{6D807F65-F866-4A5B-B334-6E58806F94F8}" type="pres">
      <dgm:prSet presAssocID="{B2A6C6EA-20CD-436A-8456-9ECF0CC50CBA}" presName="hierRoot2" presStyleCnt="0"/>
      <dgm:spPr/>
    </dgm:pt>
    <dgm:pt modelId="{27C7091A-C0A2-4BF6-BF69-430A1316A51F}" type="pres">
      <dgm:prSet presAssocID="{B2A6C6EA-20CD-436A-8456-9ECF0CC50CBA}" presName="composite2" presStyleCnt="0"/>
      <dgm:spPr/>
    </dgm:pt>
    <dgm:pt modelId="{17248F92-E8B1-4FC0-B15B-E1AA9B96D733}" type="pres">
      <dgm:prSet presAssocID="{B2A6C6EA-20CD-436A-8456-9ECF0CC50CBA}" presName="background2" presStyleLbl="node2" presStyleIdx="4" presStyleCnt="5"/>
      <dgm:spPr/>
    </dgm:pt>
    <dgm:pt modelId="{E1E09DE3-0F49-4C05-8F1D-29F7DD65D2F1}" type="pres">
      <dgm:prSet presAssocID="{B2A6C6EA-20CD-436A-8456-9ECF0CC50CBA}" presName="text2" presStyleLbl="fgAcc2" presStyleIdx="4" presStyleCnt="5" custScaleY="145863">
        <dgm:presLayoutVars>
          <dgm:chPref val="3"/>
        </dgm:presLayoutVars>
      </dgm:prSet>
      <dgm:spPr/>
    </dgm:pt>
    <dgm:pt modelId="{236C0001-3881-45EA-A077-106DC520BEAD}" type="pres">
      <dgm:prSet presAssocID="{B2A6C6EA-20CD-436A-8456-9ECF0CC50CBA}" presName="hierChild3" presStyleCnt="0"/>
      <dgm:spPr/>
    </dgm:pt>
  </dgm:ptLst>
  <dgm:cxnLst>
    <dgm:cxn modelId="{86B58E06-0718-4D9C-975D-FB8FB5B333F9}" type="presOf" srcId="{E8829A7F-0CC7-46AD-9ECC-9FCCD7CA3C09}" destId="{8CD5B82A-3064-4E0D-B765-FA0F11256438}" srcOrd="0" destOrd="0" presId="urn:microsoft.com/office/officeart/2005/8/layout/hierarchy1"/>
    <dgm:cxn modelId="{1D16970D-80E0-450C-AD58-894275372DA5}" type="presOf" srcId="{CC22B505-0309-4C08-9AAB-21CC0CCAB42C}" destId="{73A76F24-87F0-4BBB-B9D3-8AFF7200780A}" srcOrd="0" destOrd="0" presId="urn:microsoft.com/office/officeart/2005/8/layout/hierarchy1"/>
    <dgm:cxn modelId="{E7C03A16-BABF-4839-B93A-964EAE2C2C93}" type="presOf" srcId="{7D4BBB42-F6FB-4122-96FF-4953D6799F78}" destId="{2D73B214-957F-4EFF-9FA5-1DCF82EB7608}" srcOrd="0" destOrd="0" presId="urn:microsoft.com/office/officeart/2005/8/layout/hierarchy1"/>
    <dgm:cxn modelId="{64554816-CCA9-4FBA-8044-E322C1252B98}" type="presOf" srcId="{705EB1E1-12A2-485A-AA43-392E107FBCD4}" destId="{9C2ADD34-8E45-44CA-8C35-F6CACC228E66}" srcOrd="0" destOrd="0" presId="urn:microsoft.com/office/officeart/2005/8/layout/hierarchy1"/>
    <dgm:cxn modelId="{C6699A2A-CD71-4F2C-93F8-E3FB697DC444}" type="presOf" srcId="{B2A6C6EA-20CD-436A-8456-9ECF0CC50CBA}" destId="{E1E09DE3-0F49-4C05-8F1D-29F7DD65D2F1}" srcOrd="0" destOrd="0" presId="urn:microsoft.com/office/officeart/2005/8/layout/hierarchy1"/>
    <dgm:cxn modelId="{4DD4F12A-B850-4591-AA49-EB865E15E81D}" srcId="{CC22B505-0309-4C08-9AAB-21CC0CCAB42C}" destId="{B2A6C6EA-20CD-436A-8456-9ECF0CC50CBA}" srcOrd="4" destOrd="0" parTransId="{B54D5231-9987-4558-8548-74068ACA3C40}" sibTransId="{E8FEE007-519E-4DA8-B286-1518ED509090}"/>
    <dgm:cxn modelId="{888DC53C-4C89-475D-9AAD-D95569E0919E}" type="presOf" srcId="{2609CABE-2B57-4738-8403-9CFEA5B0B384}" destId="{39583B59-2468-461B-AD18-24BDA8AFBF5F}" srcOrd="0" destOrd="0" presId="urn:microsoft.com/office/officeart/2005/8/layout/hierarchy1"/>
    <dgm:cxn modelId="{13728A61-E238-4E1B-AF37-7AF7C903B6C0}" type="presOf" srcId="{E44D851F-4D0F-4CD0-AED2-52B745FF09B2}" destId="{E98A65C5-071D-4E88-8F1D-418C38ABF1A4}" srcOrd="0" destOrd="0" presId="urn:microsoft.com/office/officeart/2005/8/layout/hierarchy1"/>
    <dgm:cxn modelId="{CD45DB61-2219-4B0C-92BF-80FEBB54B59E}" type="presOf" srcId="{72705317-689C-4804-9F3C-6E36B356837F}" destId="{898DE305-AA8A-4A56-8272-5FA6A83CD520}" srcOrd="0" destOrd="0" presId="urn:microsoft.com/office/officeart/2005/8/layout/hierarchy1"/>
    <dgm:cxn modelId="{5337A365-652C-4CDA-BB64-F859561E8293}" type="presOf" srcId="{2B87403C-5E77-4158-9449-09ED86165127}" destId="{C36E9EAF-00E9-40CD-8CA0-7C303053BB1F}" srcOrd="0" destOrd="0" presId="urn:microsoft.com/office/officeart/2005/8/layout/hierarchy1"/>
    <dgm:cxn modelId="{79056C4C-4C82-4C0D-9532-75BF19AB1D74}" srcId="{CC22B505-0309-4C08-9AAB-21CC0CCAB42C}" destId="{705EB1E1-12A2-485A-AA43-392E107FBCD4}" srcOrd="3" destOrd="0" parTransId="{7D4BBB42-F6FB-4122-96FF-4953D6799F78}" sibTransId="{13B1E66B-B1F4-46C0-BA52-EC80635CFE16}"/>
    <dgm:cxn modelId="{7B61CA81-0113-493C-B65C-CBB28E368743}" srcId="{CC22B505-0309-4C08-9AAB-21CC0CCAB42C}" destId="{E44D851F-4D0F-4CD0-AED2-52B745FF09B2}" srcOrd="1" destOrd="0" parTransId="{2B87403C-5E77-4158-9449-09ED86165127}" sibTransId="{C642D2E4-1F27-48E9-8FD6-F81A48BCEBA7}"/>
    <dgm:cxn modelId="{AAC04191-000F-4860-B273-E4F60A70DACA}" type="presOf" srcId="{47DDC12E-3318-4BCD-8C11-88178BBCC65A}" destId="{995E64F2-0D53-4F80-B748-2E0B19FA9565}" srcOrd="0" destOrd="0" presId="urn:microsoft.com/office/officeart/2005/8/layout/hierarchy1"/>
    <dgm:cxn modelId="{CEFDB6AF-0E0A-481A-ABF0-FA4694E678D7}" srcId="{CC22B505-0309-4C08-9AAB-21CC0CCAB42C}" destId="{60B1E845-69FB-4448-AA34-B695A4FC7EFA}" srcOrd="0" destOrd="0" parTransId="{E8829A7F-0CC7-46AD-9ECC-9FCCD7CA3C09}" sibTransId="{F5E8A5E7-28D5-46E1-B3E0-9301118CD60B}"/>
    <dgm:cxn modelId="{4A6983E2-33B7-45C5-BD15-4FED8DB64431}" srcId="{2609CABE-2B57-4738-8403-9CFEA5B0B384}" destId="{CC22B505-0309-4C08-9AAB-21CC0CCAB42C}" srcOrd="0" destOrd="0" parTransId="{06234F3A-ADA2-4F09-AC65-0F5379090C35}" sibTransId="{12CD2A2A-C989-4F00-98F8-BC7CBD721F46}"/>
    <dgm:cxn modelId="{FC81EEED-1A49-4490-9915-778646FE82A8}" type="presOf" srcId="{60B1E845-69FB-4448-AA34-B695A4FC7EFA}" destId="{936668DC-5FA6-42EB-98CA-8190BD84218D}" srcOrd="0" destOrd="0" presId="urn:microsoft.com/office/officeart/2005/8/layout/hierarchy1"/>
    <dgm:cxn modelId="{50925AF6-7CD1-4B31-AD9C-21EAD9E1E46C}" type="presOf" srcId="{B54D5231-9987-4558-8548-74068ACA3C40}" destId="{E3FBCB40-CB4F-4704-B5B8-BA939E23FCDE}" srcOrd="0" destOrd="0" presId="urn:microsoft.com/office/officeart/2005/8/layout/hierarchy1"/>
    <dgm:cxn modelId="{7B72CBF6-7A59-4DCC-B8BC-0CAE9A188983}" srcId="{CC22B505-0309-4C08-9AAB-21CC0CCAB42C}" destId="{72705317-689C-4804-9F3C-6E36B356837F}" srcOrd="2" destOrd="0" parTransId="{47DDC12E-3318-4BCD-8C11-88178BBCC65A}" sibTransId="{9D7F8E22-AD4C-4FC2-8E6F-F8E995CC117F}"/>
    <dgm:cxn modelId="{CBD9CA0F-A542-4AF2-934D-E243E2FCBB08}" type="presParOf" srcId="{39583B59-2468-461B-AD18-24BDA8AFBF5F}" destId="{50302C78-0A69-48A6-826D-372811600B2D}" srcOrd="0" destOrd="0" presId="urn:microsoft.com/office/officeart/2005/8/layout/hierarchy1"/>
    <dgm:cxn modelId="{D55C78C7-ADF8-4B2B-8FBB-16FC8DCF8AB9}" type="presParOf" srcId="{50302C78-0A69-48A6-826D-372811600B2D}" destId="{FCAE5F9D-531D-4FF5-A592-3BC45AAF7D58}" srcOrd="0" destOrd="0" presId="urn:microsoft.com/office/officeart/2005/8/layout/hierarchy1"/>
    <dgm:cxn modelId="{A2F845D4-5E68-4E77-BA83-A1095FE5BCCC}" type="presParOf" srcId="{FCAE5F9D-531D-4FF5-A592-3BC45AAF7D58}" destId="{F56B6AE8-0B8F-491A-94BC-2DA20F73245E}" srcOrd="0" destOrd="0" presId="urn:microsoft.com/office/officeart/2005/8/layout/hierarchy1"/>
    <dgm:cxn modelId="{4D657390-3A62-4C15-A356-6B6D23E58125}" type="presParOf" srcId="{FCAE5F9D-531D-4FF5-A592-3BC45AAF7D58}" destId="{73A76F24-87F0-4BBB-B9D3-8AFF7200780A}" srcOrd="1" destOrd="0" presId="urn:microsoft.com/office/officeart/2005/8/layout/hierarchy1"/>
    <dgm:cxn modelId="{31AEC2B8-D861-4A2C-A71B-C851935EB919}" type="presParOf" srcId="{50302C78-0A69-48A6-826D-372811600B2D}" destId="{126F284E-3117-458D-9AE2-EE7FF84A19C3}" srcOrd="1" destOrd="0" presId="urn:microsoft.com/office/officeart/2005/8/layout/hierarchy1"/>
    <dgm:cxn modelId="{D895AB21-59AC-4FB0-A260-61775C740E9C}" type="presParOf" srcId="{126F284E-3117-458D-9AE2-EE7FF84A19C3}" destId="{8CD5B82A-3064-4E0D-B765-FA0F11256438}" srcOrd="0" destOrd="0" presId="urn:microsoft.com/office/officeart/2005/8/layout/hierarchy1"/>
    <dgm:cxn modelId="{C59DAC35-25A8-4E02-ABC3-1535C28F20CE}" type="presParOf" srcId="{126F284E-3117-458D-9AE2-EE7FF84A19C3}" destId="{113BD2F9-A430-4913-BAE1-340358C3B55E}" srcOrd="1" destOrd="0" presId="urn:microsoft.com/office/officeart/2005/8/layout/hierarchy1"/>
    <dgm:cxn modelId="{958D2865-D9FB-4171-A051-A1D48D512727}" type="presParOf" srcId="{113BD2F9-A430-4913-BAE1-340358C3B55E}" destId="{D2E9D9E0-8CF1-4233-86A7-4704FB1670A4}" srcOrd="0" destOrd="0" presId="urn:microsoft.com/office/officeart/2005/8/layout/hierarchy1"/>
    <dgm:cxn modelId="{EB9DF8C4-2082-4BB2-8E36-22A83E1B9207}" type="presParOf" srcId="{D2E9D9E0-8CF1-4233-86A7-4704FB1670A4}" destId="{242C7C19-3893-41DC-AA44-D4C923C3DBF3}" srcOrd="0" destOrd="0" presId="urn:microsoft.com/office/officeart/2005/8/layout/hierarchy1"/>
    <dgm:cxn modelId="{DFF5234A-10E6-46EB-BA9A-180718D7A258}" type="presParOf" srcId="{D2E9D9E0-8CF1-4233-86A7-4704FB1670A4}" destId="{936668DC-5FA6-42EB-98CA-8190BD84218D}" srcOrd="1" destOrd="0" presId="urn:microsoft.com/office/officeart/2005/8/layout/hierarchy1"/>
    <dgm:cxn modelId="{9546C4ED-F439-47E5-AF21-DB63DD5F2A08}" type="presParOf" srcId="{113BD2F9-A430-4913-BAE1-340358C3B55E}" destId="{0BA4F385-C41D-49E8-A76C-320770D950AD}" srcOrd="1" destOrd="0" presId="urn:microsoft.com/office/officeart/2005/8/layout/hierarchy1"/>
    <dgm:cxn modelId="{69EE1BF9-A444-451F-87DD-0590D5A4CAF5}" type="presParOf" srcId="{126F284E-3117-458D-9AE2-EE7FF84A19C3}" destId="{C36E9EAF-00E9-40CD-8CA0-7C303053BB1F}" srcOrd="2" destOrd="0" presId="urn:microsoft.com/office/officeart/2005/8/layout/hierarchy1"/>
    <dgm:cxn modelId="{D42F2B47-FCAC-4340-A2D3-7DCF22F49661}" type="presParOf" srcId="{126F284E-3117-458D-9AE2-EE7FF84A19C3}" destId="{4C03F7F7-EAB6-4831-A9C6-96BB29451B06}" srcOrd="3" destOrd="0" presId="urn:microsoft.com/office/officeart/2005/8/layout/hierarchy1"/>
    <dgm:cxn modelId="{60F8E35F-406F-4B04-A1F8-BD6D0AB92989}" type="presParOf" srcId="{4C03F7F7-EAB6-4831-A9C6-96BB29451B06}" destId="{D21B7551-A7F9-45A1-AB70-EF5BF515E6CE}" srcOrd="0" destOrd="0" presId="urn:microsoft.com/office/officeart/2005/8/layout/hierarchy1"/>
    <dgm:cxn modelId="{3BC8C458-94A7-4EEA-8544-2E64B6A4D549}" type="presParOf" srcId="{D21B7551-A7F9-45A1-AB70-EF5BF515E6CE}" destId="{5C5EE8F2-D92E-46F6-8AF8-DA7798836F20}" srcOrd="0" destOrd="0" presId="urn:microsoft.com/office/officeart/2005/8/layout/hierarchy1"/>
    <dgm:cxn modelId="{47E5C483-0CC8-4AAF-9A24-8E7D66CE52CE}" type="presParOf" srcId="{D21B7551-A7F9-45A1-AB70-EF5BF515E6CE}" destId="{E98A65C5-071D-4E88-8F1D-418C38ABF1A4}" srcOrd="1" destOrd="0" presId="urn:microsoft.com/office/officeart/2005/8/layout/hierarchy1"/>
    <dgm:cxn modelId="{2EF92DAA-3566-4954-BEC7-3B90919ACEA9}" type="presParOf" srcId="{4C03F7F7-EAB6-4831-A9C6-96BB29451B06}" destId="{C1234EE6-E10C-4669-8212-EDB772D022C5}" srcOrd="1" destOrd="0" presId="urn:microsoft.com/office/officeart/2005/8/layout/hierarchy1"/>
    <dgm:cxn modelId="{EE42A377-78B3-4D6B-8C25-650E5FF9DAA8}" type="presParOf" srcId="{126F284E-3117-458D-9AE2-EE7FF84A19C3}" destId="{995E64F2-0D53-4F80-B748-2E0B19FA9565}" srcOrd="4" destOrd="0" presId="urn:microsoft.com/office/officeart/2005/8/layout/hierarchy1"/>
    <dgm:cxn modelId="{618646BC-5888-477F-8D4E-0AA7493E24B8}" type="presParOf" srcId="{126F284E-3117-458D-9AE2-EE7FF84A19C3}" destId="{34177BF8-B8FD-45AE-AFA7-AE5BAEA9126C}" srcOrd="5" destOrd="0" presId="urn:microsoft.com/office/officeart/2005/8/layout/hierarchy1"/>
    <dgm:cxn modelId="{E9F75BFA-F7A5-4EA1-A1B6-5E7F2CD903F9}" type="presParOf" srcId="{34177BF8-B8FD-45AE-AFA7-AE5BAEA9126C}" destId="{2C88600F-7E30-4D4F-B95C-BD59E6A783A1}" srcOrd="0" destOrd="0" presId="urn:microsoft.com/office/officeart/2005/8/layout/hierarchy1"/>
    <dgm:cxn modelId="{331B70C1-0478-4FE1-AE03-652DF1D3C423}" type="presParOf" srcId="{2C88600F-7E30-4D4F-B95C-BD59E6A783A1}" destId="{6A8D4E24-8E07-4167-BA8C-A4A81337B16A}" srcOrd="0" destOrd="0" presId="urn:microsoft.com/office/officeart/2005/8/layout/hierarchy1"/>
    <dgm:cxn modelId="{B9F1563A-D1C5-428C-8B9E-CA445F96C433}" type="presParOf" srcId="{2C88600F-7E30-4D4F-B95C-BD59E6A783A1}" destId="{898DE305-AA8A-4A56-8272-5FA6A83CD520}" srcOrd="1" destOrd="0" presId="urn:microsoft.com/office/officeart/2005/8/layout/hierarchy1"/>
    <dgm:cxn modelId="{F66771DC-53AD-4671-9F3A-266734838BFF}" type="presParOf" srcId="{34177BF8-B8FD-45AE-AFA7-AE5BAEA9126C}" destId="{69269CEF-703C-4162-AEAD-0720AE9D5C5B}" srcOrd="1" destOrd="0" presId="urn:microsoft.com/office/officeart/2005/8/layout/hierarchy1"/>
    <dgm:cxn modelId="{0C113721-1C21-4838-BDED-C73418CE4363}" type="presParOf" srcId="{126F284E-3117-458D-9AE2-EE7FF84A19C3}" destId="{2D73B214-957F-4EFF-9FA5-1DCF82EB7608}" srcOrd="6" destOrd="0" presId="urn:microsoft.com/office/officeart/2005/8/layout/hierarchy1"/>
    <dgm:cxn modelId="{4335F1F7-3E7F-4551-A7C5-79C2720249E1}" type="presParOf" srcId="{126F284E-3117-458D-9AE2-EE7FF84A19C3}" destId="{9596D29E-6D0B-427A-B4A2-740E038E339A}" srcOrd="7" destOrd="0" presId="urn:microsoft.com/office/officeart/2005/8/layout/hierarchy1"/>
    <dgm:cxn modelId="{05E07D24-2725-48CF-A236-9326D2FB97EE}" type="presParOf" srcId="{9596D29E-6D0B-427A-B4A2-740E038E339A}" destId="{01F12A99-AD60-436C-BEAA-B86C202A205E}" srcOrd="0" destOrd="0" presId="urn:microsoft.com/office/officeart/2005/8/layout/hierarchy1"/>
    <dgm:cxn modelId="{B7FCD08E-F362-49EE-B04C-4EB76C4F22B8}" type="presParOf" srcId="{01F12A99-AD60-436C-BEAA-B86C202A205E}" destId="{4F5A5570-962E-45F0-A4F5-F60508A36162}" srcOrd="0" destOrd="0" presId="urn:microsoft.com/office/officeart/2005/8/layout/hierarchy1"/>
    <dgm:cxn modelId="{2A482A2B-962D-4F55-8AAC-E7334F624073}" type="presParOf" srcId="{01F12A99-AD60-436C-BEAA-B86C202A205E}" destId="{9C2ADD34-8E45-44CA-8C35-F6CACC228E66}" srcOrd="1" destOrd="0" presId="urn:microsoft.com/office/officeart/2005/8/layout/hierarchy1"/>
    <dgm:cxn modelId="{050C04CE-5786-4DD4-8FAA-9545B3405982}" type="presParOf" srcId="{9596D29E-6D0B-427A-B4A2-740E038E339A}" destId="{A6CF9923-48F2-420F-8E37-0049202449E0}" srcOrd="1" destOrd="0" presId="urn:microsoft.com/office/officeart/2005/8/layout/hierarchy1"/>
    <dgm:cxn modelId="{7DC66815-7E02-462C-BAB3-DC78E8E688C1}" type="presParOf" srcId="{126F284E-3117-458D-9AE2-EE7FF84A19C3}" destId="{E3FBCB40-CB4F-4704-B5B8-BA939E23FCDE}" srcOrd="8" destOrd="0" presId="urn:microsoft.com/office/officeart/2005/8/layout/hierarchy1"/>
    <dgm:cxn modelId="{12AC02F3-E9B1-484F-B858-B3EC2D7C2846}" type="presParOf" srcId="{126F284E-3117-458D-9AE2-EE7FF84A19C3}" destId="{6D807F65-F866-4A5B-B334-6E58806F94F8}" srcOrd="9" destOrd="0" presId="urn:microsoft.com/office/officeart/2005/8/layout/hierarchy1"/>
    <dgm:cxn modelId="{068ED94D-E628-42E2-B46C-F606D0C2CD61}" type="presParOf" srcId="{6D807F65-F866-4A5B-B334-6E58806F94F8}" destId="{27C7091A-C0A2-4BF6-BF69-430A1316A51F}" srcOrd="0" destOrd="0" presId="urn:microsoft.com/office/officeart/2005/8/layout/hierarchy1"/>
    <dgm:cxn modelId="{357C2DD5-A607-4767-866B-C799840A80B1}" type="presParOf" srcId="{27C7091A-C0A2-4BF6-BF69-430A1316A51F}" destId="{17248F92-E8B1-4FC0-B15B-E1AA9B96D733}" srcOrd="0" destOrd="0" presId="urn:microsoft.com/office/officeart/2005/8/layout/hierarchy1"/>
    <dgm:cxn modelId="{1C0AF31F-7F27-435B-AA6E-334892A99EBB}" type="presParOf" srcId="{27C7091A-C0A2-4BF6-BF69-430A1316A51F}" destId="{E1E09DE3-0F49-4C05-8F1D-29F7DD65D2F1}" srcOrd="1" destOrd="0" presId="urn:microsoft.com/office/officeart/2005/8/layout/hierarchy1"/>
    <dgm:cxn modelId="{67E888E4-501B-4473-92BA-DA4EE3BB2FCF}" type="presParOf" srcId="{6D807F65-F866-4A5B-B334-6E58806F94F8}" destId="{236C0001-3881-45EA-A077-106DC520BEAD}" srcOrd="1" destOrd="0" presId="urn:microsoft.com/office/officeart/2005/8/layout/hierarchy1"/>
  </dgm:cxnLst>
  <dgm:bg>
    <a:solidFill>
      <a:schemeClr val="accent4">
        <a:lumMod val="20000"/>
        <a:lumOff val="8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76A3F4B-1963-40BC-AED3-BB729908BC79}" type="doc">
      <dgm:prSet loTypeId="urn:microsoft.com/office/officeart/2005/8/layout/hierarchy3" loCatId="hierarchy" qsTypeId="urn:microsoft.com/office/officeart/2005/8/quickstyle/simple4" qsCatId="simple" csTypeId="urn:microsoft.com/office/officeart/2005/8/colors/accent1_2" csCatId="accent1" phldr="1"/>
      <dgm:spPr/>
      <dgm:t>
        <a:bodyPr/>
        <a:lstStyle/>
        <a:p>
          <a:endParaRPr lang="en-KE"/>
        </a:p>
      </dgm:t>
    </dgm:pt>
    <dgm:pt modelId="{7095459A-FCE4-4E16-836A-6F12251321C7}">
      <dgm:prSet/>
      <dgm:spPr/>
      <dgm:t>
        <a:bodyPr/>
        <a:lstStyle/>
        <a:p>
          <a:r>
            <a:rPr lang="en-KE" b="1" dirty="0"/>
            <a:t>Renewable Energy Leaders:</a:t>
          </a:r>
          <a:endParaRPr lang="en-KE" dirty="0"/>
        </a:p>
      </dgm:t>
    </dgm:pt>
    <dgm:pt modelId="{2AFD03AE-30FB-4433-BE72-2A9610520FAD}" type="parTrans" cxnId="{2255875B-9AE4-4F30-8FDB-570C6163B195}">
      <dgm:prSet/>
      <dgm:spPr/>
      <dgm:t>
        <a:bodyPr/>
        <a:lstStyle/>
        <a:p>
          <a:endParaRPr lang="en-KE"/>
        </a:p>
      </dgm:t>
    </dgm:pt>
    <dgm:pt modelId="{4A883E22-D352-4BF3-B03A-BE13E0C10147}" type="sibTrans" cxnId="{2255875B-9AE4-4F30-8FDB-570C6163B195}">
      <dgm:prSet/>
      <dgm:spPr/>
      <dgm:t>
        <a:bodyPr/>
        <a:lstStyle/>
        <a:p>
          <a:endParaRPr lang="en-KE"/>
        </a:p>
      </dgm:t>
    </dgm:pt>
    <dgm:pt modelId="{15C56703-C435-4FA4-AD85-9AD677B5241E}">
      <dgm:prSet custT="1"/>
      <dgm:spPr/>
      <dgm:t>
        <a:bodyPr/>
        <a:lstStyle/>
        <a:p>
          <a:r>
            <a:rPr lang="en-KE" sz="1100" b="1" dirty="0"/>
            <a:t>Morocco's Noor </a:t>
          </a:r>
          <a:r>
            <a:rPr lang="en-KE" sz="1100" b="1" dirty="0" err="1"/>
            <a:t>Ouarzazate</a:t>
          </a:r>
          <a:r>
            <a:rPr lang="en-KE" sz="1100" b="1" dirty="0"/>
            <a:t>: </a:t>
          </a:r>
          <a:r>
            <a:rPr lang="en-KE" sz="1100" dirty="0"/>
            <a:t>World-leading solar project attracting global funds</a:t>
          </a:r>
          <a:r>
            <a:rPr lang="en-US" sz="1100" dirty="0"/>
            <a:t> </a:t>
          </a:r>
          <a:r>
            <a:rPr lang="en-US" sz="1100" dirty="0" err="1"/>
            <a:t>Aprx</a:t>
          </a:r>
          <a:r>
            <a:rPr lang="en-US" sz="1100" dirty="0"/>
            <a:t>. </a:t>
          </a:r>
          <a:r>
            <a:rPr lang="en-US" sz="1100" b="1" dirty="0"/>
            <a:t>$2 billion USD</a:t>
          </a:r>
          <a:r>
            <a:rPr lang="en-KE" sz="1100" dirty="0"/>
            <a:t> and creating local benefits</a:t>
          </a:r>
          <a:r>
            <a:rPr lang="en-US" sz="1100" dirty="0"/>
            <a:t> </a:t>
          </a:r>
          <a:r>
            <a:rPr lang="en-US" sz="1100" dirty="0" err="1"/>
            <a:t>e.g</a:t>
          </a:r>
          <a:r>
            <a:rPr lang="en-US" sz="1100" dirty="0"/>
            <a:t> </a:t>
          </a:r>
          <a:r>
            <a:rPr lang="en-KE" sz="1100" dirty="0"/>
            <a:t>.</a:t>
          </a:r>
          <a:r>
            <a:rPr lang="en-US" sz="1100" b="1" dirty="0"/>
            <a:t>  Supply power to over 1.1 million Moroccan households</a:t>
          </a:r>
          <a:r>
            <a:rPr lang="en-US" sz="1100" dirty="0"/>
            <a:t>.</a:t>
          </a:r>
          <a:endParaRPr lang="en-KE" sz="1100" dirty="0"/>
        </a:p>
      </dgm:t>
    </dgm:pt>
    <dgm:pt modelId="{52526C46-3D9F-4BB3-8FA9-C717CAF06467}" type="parTrans" cxnId="{5859B6EE-CD34-4114-B440-D73D53F02F79}">
      <dgm:prSet/>
      <dgm:spPr/>
      <dgm:t>
        <a:bodyPr/>
        <a:lstStyle/>
        <a:p>
          <a:endParaRPr lang="en-KE"/>
        </a:p>
      </dgm:t>
    </dgm:pt>
    <dgm:pt modelId="{00C69F38-CE72-4B22-99E8-9B70DD98CD6B}" type="sibTrans" cxnId="{5859B6EE-CD34-4114-B440-D73D53F02F79}">
      <dgm:prSet/>
      <dgm:spPr/>
      <dgm:t>
        <a:bodyPr/>
        <a:lstStyle/>
        <a:p>
          <a:endParaRPr lang="en-KE"/>
        </a:p>
      </dgm:t>
    </dgm:pt>
    <dgm:pt modelId="{72DA07DC-DAE3-4CDE-9E64-1DD9BCA5E488}">
      <dgm:prSet custT="1"/>
      <dgm:spPr/>
      <dgm:t>
        <a:bodyPr/>
        <a:lstStyle/>
        <a:p>
          <a:r>
            <a:rPr lang="en-KE" sz="1100" b="1" dirty="0"/>
            <a:t>East Africa Geothermal (Kenya, Ethiopia):</a:t>
          </a:r>
          <a:r>
            <a:rPr lang="en-KE" sz="1100" dirty="0"/>
            <a:t> Long-term investments in clean, stable energy sources</a:t>
          </a:r>
          <a:r>
            <a:rPr lang="en-US" sz="1100" dirty="0"/>
            <a:t> </a:t>
          </a:r>
          <a:r>
            <a:rPr lang="en-US" sz="1100" dirty="0" err="1"/>
            <a:t>e.g</a:t>
          </a:r>
          <a:r>
            <a:rPr lang="en-US" sz="1100" dirty="0"/>
            <a:t> </a:t>
          </a:r>
          <a:r>
            <a:rPr lang="en-US" sz="1100" b="1" dirty="0"/>
            <a:t>$ 95M from EIB </a:t>
          </a:r>
          <a:endParaRPr lang="en-KE" sz="900" b="1" dirty="0"/>
        </a:p>
      </dgm:t>
    </dgm:pt>
    <dgm:pt modelId="{14D96D7A-4350-4370-9939-26711598641C}" type="parTrans" cxnId="{0E5F1A36-D5CB-4FB5-B09E-B6C30EEF431A}">
      <dgm:prSet/>
      <dgm:spPr/>
      <dgm:t>
        <a:bodyPr/>
        <a:lstStyle/>
        <a:p>
          <a:endParaRPr lang="en-KE"/>
        </a:p>
      </dgm:t>
    </dgm:pt>
    <dgm:pt modelId="{60B130BA-4387-4739-A722-FB3089DA78BC}" type="sibTrans" cxnId="{0E5F1A36-D5CB-4FB5-B09E-B6C30EEF431A}">
      <dgm:prSet/>
      <dgm:spPr/>
      <dgm:t>
        <a:bodyPr/>
        <a:lstStyle/>
        <a:p>
          <a:endParaRPr lang="en-KE"/>
        </a:p>
      </dgm:t>
    </dgm:pt>
    <dgm:pt modelId="{1507BE10-4622-44C4-8985-25F409C756CA}">
      <dgm:prSet/>
      <dgm:spPr/>
      <dgm:t>
        <a:bodyPr/>
        <a:lstStyle/>
        <a:p>
          <a:r>
            <a:rPr lang="en-KE" b="1" dirty="0"/>
            <a:t>Sustainable Agriculture &amp; Agribusiness:</a:t>
          </a:r>
          <a:endParaRPr lang="en-KE" dirty="0"/>
        </a:p>
      </dgm:t>
    </dgm:pt>
    <dgm:pt modelId="{4EAFCB45-A626-470E-806D-E7A645F277FC}" type="parTrans" cxnId="{D5949701-A5E5-4E01-A565-0E94DF143270}">
      <dgm:prSet/>
      <dgm:spPr/>
      <dgm:t>
        <a:bodyPr/>
        <a:lstStyle/>
        <a:p>
          <a:endParaRPr lang="en-KE"/>
        </a:p>
      </dgm:t>
    </dgm:pt>
    <dgm:pt modelId="{0A9CDE8A-85AC-489A-AA62-900AB9E09BFA}" type="sibTrans" cxnId="{D5949701-A5E5-4E01-A565-0E94DF143270}">
      <dgm:prSet/>
      <dgm:spPr/>
      <dgm:t>
        <a:bodyPr/>
        <a:lstStyle/>
        <a:p>
          <a:endParaRPr lang="en-KE"/>
        </a:p>
      </dgm:t>
    </dgm:pt>
    <dgm:pt modelId="{999B8039-14D1-423C-8317-83BE69F9CE64}">
      <dgm:prSet custT="1"/>
      <dgm:spPr/>
      <dgm:t>
        <a:bodyPr/>
        <a:lstStyle/>
        <a:p>
          <a:r>
            <a:rPr lang="en-KE" sz="1100" b="1" dirty="0"/>
            <a:t>Climate-Smart Agriculture (Ghana, Kenya, Zambia):</a:t>
          </a:r>
          <a:r>
            <a:rPr lang="en-KE" sz="1100" dirty="0"/>
            <a:t> Investments in resilient farming practices and technologies</a:t>
          </a:r>
          <a:r>
            <a:rPr lang="en-US" sz="1100" dirty="0"/>
            <a:t> increases household income from “</a:t>
          </a:r>
          <a:r>
            <a:rPr lang="en-US" sz="1100" b="1" dirty="0"/>
            <a:t>8.6% to 11.1%”</a:t>
          </a:r>
          <a:r>
            <a:rPr lang="en-KE" sz="900" dirty="0"/>
            <a:t>.</a:t>
          </a:r>
        </a:p>
      </dgm:t>
    </dgm:pt>
    <dgm:pt modelId="{259F2176-E859-42C1-AD56-4588E456FAD8}" type="parTrans" cxnId="{40E0AE3C-3495-4FEC-8D29-1C8D99D7C09A}">
      <dgm:prSet/>
      <dgm:spPr/>
      <dgm:t>
        <a:bodyPr/>
        <a:lstStyle/>
        <a:p>
          <a:endParaRPr lang="en-KE"/>
        </a:p>
      </dgm:t>
    </dgm:pt>
    <dgm:pt modelId="{C8CE0429-049F-4326-9FDC-DC9598514965}" type="sibTrans" cxnId="{40E0AE3C-3495-4FEC-8D29-1C8D99D7C09A}">
      <dgm:prSet/>
      <dgm:spPr/>
      <dgm:t>
        <a:bodyPr/>
        <a:lstStyle/>
        <a:p>
          <a:endParaRPr lang="en-KE"/>
        </a:p>
      </dgm:t>
    </dgm:pt>
    <dgm:pt modelId="{25AB48EF-1572-4F70-BBF2-B64AC36225C8}">
      <dgm:prSet custT="1"/>
      <dgm:spPr/>
      <dgm:t>
        <a:bodyPr/>
        <a:lstStyle/>
        <a:p>
          <a:r>
            <a:rPr lang="en-KE" sz="1100" b="1" dirty="0"/>
            <a:t>Ethical Value Chains (Côte d'Ivoire, Ghana Cocoa):</a:t>
          </a:r>
          <a:r>
            <a:rPr lang="en-KE" sz="1100" dirty="0"/>
            <a:t> Companies focusing on fair </a:t>
          </a:r>
          <a:r>
            <a:rPr lang="en-KE" sz="1100" dirty="0" err="1"/>
            <a:t>labor</a:t>
          </a:r>
          <a:r>
            <a:rPr lang="en-KE" sz="1100" dirty="0"/>
            <a:t> and sustainable sourcing.</a:t>
          </a:r>
        </a:p>
      </dgm:t>
    </dgm:pt>
    <dgm:pt modelId="{6EAFE50E-6E45-42D6-A8AC-0BA119AC1A56}" type="parTrans" cxnId="{78934F2F-E23C-463C-AACA-AE1CA50476FD}">
      <dgm:prSet/>
      <dgm:spPr/>
      <dgm:t>
        <a:bodyPr/>
        <a:lstStyle/>
        <a:p>
          <a:endParaRPr lang="en-KE"/>
        </a:p>
      </dgm:t>
    </dgm:pt>
    <dgm:pt modelId="{00B86AF6-4EE5-4126-A20C-0F39F3506EC1}" type="sibTrans" cxnId="{78934F2F-E23C-463C-AACA-AE1CA50476FD}">
      <dgm:prSet/>
      <dgm:spPr/>
      <dgm:t>
        <a:bodyPr/>
        <a:lstStyle/>
        <a:p>
          <a:endParaRPr lang="en-KE"/>
        </a:p>
      </dgm:t>
    </dgm:pt>
    <dgm:pt modelId="{B5E29E1B-4752-4129-BC1C-BE5E5547B685}">
      <dgm:prSet/>
      <dgm:spPr/>
      <dgm:t>
        <a:bodyPr/>
        <a:lstStyle/>
        <a:p>
          <a:r>
            <a:rPr lang="en-KE" b="1"/>
            <a:t>Sustainable Infrastructure:</a:t>
          </a:r>
          <a:endParaRPr lang="en-KE"/>
        </a:p>
      </dgm:t>
    </dgm:pt>
    <dgm:pt modelId="{37A26B89-3E7B-47C4-A5AB-286EA126AF63}" type="parTrans" cxnId="{35F52290-85CB-4E1C-AD9B-803D1DFD33CE}">
      <dgm:prSet/>
      <dgm:spPr/>
      <dgm:t>
        <a:bodyPr/>
        <a:lstStyle/>
        <a:p>
          <a:endParaRPr lang="en-KE"/>
        </a:p>
      </dgm:t>
    </dgm:pt>
    <dgm:pt modelId="{2985DB0A-98CC-4389-9B30-03165904FE9D}" type="sibTrans" cxnId="{35F52290-85CB-4E1C-AD9B-803D1DFD33CE}">
      <dgm:prSet/>
      <dgm:spPr/>
      <dgm:t>
        <a:bodyPr/>
        <a:lstStyle/>
        <a:p>
          <a:endParaRPr lang="en-KE"/>
        </a:p>
      </dgm:t>
    </dgm:pt>
    <dgm:pt modelId="{D1901D13-4CBA-4E55-9F3F-5CF49F37DBD3}">
      <dgm:prSet custT="1"/>
      <dgm:spPr/>
      <dgm:t>
        <a:bodyPr/>
        <a:lstStyle/>
        <a:p>
          <a:r>
            <a:rPr lang="en-KE" sz="1100" b="1" dirty="0"/>
            <a:t>Green Buildings &amp; Urban Development (Nairobi, Lagos, Accra):</a:t>
          </a:r>
          <a:r>
            <a:rPr lang="en-KE" sz="1100" dirty="0"/>
            <a:t> Focus on energy efficiency and quality of life.</a:t>
          </a:r>
        </a:p>
      </dgm:t>
    </dgm:pt>
    <dgm:pt modelId="{A11AC1A2-CB33-4335-99E9-4DC301872C7A}" type="parTrans" cxnId="{AB39E70F-578E-443B-9AF4-E44CFF11CB04}">
      <dgm:prSet/>
      <dgm:spPr/>
      <dgm:t>
        <a:bodyPr/>
        <a:lstStyle/>
        <a:p>
          <a:endParaRPr lang="en-KE"/>
        </a:p>
      </dgm:t>
    </dgm:pt>
    <dgm:pt modelId="{3F03456D-DFC3-4501-AE30-44F41ACCF717}" type="sibTrans" cxnId="{AB39E70F-578E-443B-9AF4-E44CFF11CB04}">
      <dgm:prSet/>
      <dgm:spPr/>
      <dgm:t>
        <a:bodyPr/>
        <a:lstStyle/>
        <a:p>
          <a:endParaRPr lang="en-KE"/>
        </a:p>
      </dgm:t>
    </dgm:pt>
    <dgm:pt modelId="{14C5340C-A0FF-4C54-97EE-DBFD538ED2B3}">
      <dgm:prSet custT="1"/>
      <dgm:spPr/>
      <dgm:t>
        <a:bodyPr/>
        <a:lstStyle/>
        <a:p>
          <a:r>
            <a:rPr lang="en-KE" sz="1100" b="1" dirty="0"/>
            <a:t>Sustainable Water Management (South Africa, Egypt):</a:t>
          </a:r>
          <a:r>
            <a:rPr lang="en-KE" sz="1100" dirty="0"/>
            <a:t> Investments in efficient water use and treatment</a:t>
          </a:r>
          <a:r>
            <a:rPr lang="en-KE" sz="900" dirty="0"/>
            <a:t>.</a:t>
          </a:r>
        </a:p>
      </dgm:t>
    </dgm:pt>
    <dgm:pt modelId="{1B80A29E-6F40-48D8-9594-01A504DE00E4}" type="parTrans" cxnId="{3BCE1F64-F147-4299-B0E8-5755916D7D81}">
      <dgm:prSet/>
      <dgm:spPr/>
      <dgm:t>
        <a:bodyPr/>
        <a:lstStyle/>
        <a:p>
          <a:endParaRPr lang="en-KE"/>
        </a:p>
      </dgm:t>
    </dgm:pt>
    <dgm:pt modelId="{7B287B45-1A86-4AE2-9D7F-856C7B4A0218}" type="sibTrans" cxnId="{3BCE1F64-F147-4299-B0E8-5755916D7D81}">
      <dgm:prSet/>
      <dgm:spPr/>
      <dgm:t>
        <a:bodyPr/>
        <a:lstStyle/>
        <a:p>
          <a:endParaRPr lang="en-KE"/>
        </a:p>
      </dgm:t>
    </dgm:pt>
    <dgm:pt modelId="{C4BBD3E3-3197-4C43-882E-CAB00D32BEF3}">
      <dgm:prSet/>
      <dgm:spPr/>
      <dgm:t>
        <a:bodyPr/>
        <a:lstStyle/>
        <a:p>
          <a:r>
            <a:rPr lang="en-KE" b="1" dirty="0"/>
            <a:t>Forestry &amp; Conservation:</a:t>
          </a:r>
          <a:endParaRPr lang="en-KE" dirty="0"/>
        </a:p>
      </dgm:t>
    </dgm:pt>
    <dgm:pt modelId="{692C790D-FAF6-4D69-9203-B2777979554B}" type="parTrans" cxnId="{68F65565-B1B2-4E5F-8A57-27164682D8DE}">
      <dgm:prSet/>
      <dgm:spPr/>
      <dgm:t>
        <a:bodyPr/>
        <a:lstStyle/>
        <a:p>
          <a:endParaRPr lang="en-KE"/>
        </a:p>
      </dgm:t>
    </dgm:pt>
    <dgm:pt modelId="{A8136E5C-5CA2-41C6-A1DA-7EF06A2F6694}" type="sibTrans" cxnId="{68F65565-B1B2-4E5F-8A57-27164682D8DE}">
      <dgm:prSet/>
      <dgm:spPr/>
      <dgm:t>
        <a:bodyPr/>
        <a:lstStyle/>
        <a:p>
          <a:endParaRPr lang="en-KE"/>
        </a:p>
      </dgm:t>
    </dgm:pt>
    <dgm:pt modelId="{CF338D50-6FB5-4584-B34D-0B2A5C3F6D77}">
      <dgm:prSet custT="1"/>
      <dgm:spPr/>
      <dgm:t>
        <a:bodyPr/>
        <a:lstStyle/>
        <a:p>
          <a:r>
            <a:rPr lang="en-KE" sz="1100" b="1" dirty="0"/>
            <a:t>Sustainable Forestry &amp; Reforestation (Madagascar, Uganda):</a:t>
          </a:r>
          <a:r>
            <a:rPr lang="en-KE" sz="1100" dirty="0"/>
            <a:t> Balancing economic and environmental benefits.</a:t>
          </a:r>
        </a:p>
      </dgm:t>
    </dgm:pt>
    <dgm:pt modelId="{61D0B36C-9CD0-4282-BBA4-BC57BAF38934}" type="parTrans" cxnId="{04B34B77-46A2-4A04-987F-85C4B77327C8}">
      <dgm:prSet/>
      <dgm:spPr/>
      <dgm:t>
        <a:bodyPr/>
        <a:lstStyle/>
        <a:p>
          <a:endParaRPr lang="en-KE"/>
        </a:p>
      </dgm:t>
    </dgm:pt>
    <dgm:pt modelId="{94944123-3A64-4BF1-AE4E-1DDF814847F5}" type="sibTrans" cxnId="{04B34B77-46A2-4A04-987F-85C4B77327C8}">
      <dgm:prSet/>
      <dgm:spPr/>
      <dgm:t>
        <a:bodyPr/>
        <a:lstStyle/>
        <a:p>
          <a:endParaRPr lang="en-KE"/>
        </a:p>
      </dgm:t>
    </dgm:pt>
    <dgm:pt modelId="{5B07FCFC-59B3-4F9E-80D6-A07A72006028}">
      <dgm:prSet custT="1"/>
      <dgm:spPr/>
      <dgm:t>
        <a:bodyPr/>
        <a:lstStyle/>
        <a:p>
          <a:r>
            <a:rPr lang="en-KE" sz="1100" b="1" dirty="0"/>
            <a:t>Ecotourism with Community Focus (Kenya, Tanzania, Botswana):</a:t>
          </a:r>
          <a:r>
            <a:rPr lang="en-KE" sz="1100" dirty="0"/>
            <a:t> Conservation efforts that support local economies.</a:t>
          </a:r>
        </a:p>
      </dgm:t>
    </dgm:pt>
    <dgm:pt modelId="{AD4B058A-7C95-4538-BEBD-2297076E6138}" type="parTrans" cxnId="{5B053BA3-E459-4F5E-9430-C513437490FC}">
      <dgm:prSet/>
      <dgm:spPr/>
      <dgm:t>
        <a:bodyPr/>
        <a:lstStyle/>
        <a:p>
          <a:endParaRPr lang="en-KE"/>
        </a:p>
      </dgm:t>
    </dgm:pt>
    <dgm:pt modelId="{B2AA083D-BF0F-4D93-8767-FD9429BC737E}" type="sibTrans" cxnId="{5B053BA3-E459-4F5E-9430-C513437490FC}">
      <dgm:prSet/>
      <dgm:spPr/>
      <dgm:t>
        <a:bodyPr/>
        <a:lstStyle/>
        <a:p>
          <a:endParaRPr lang="en-KE"/>
        </a:p>
      </dgm:t>
    </dgm:pt>
    <dgm:pt modelId="{10D1ED24-36F3-4DE9-80E5-5205E1CA3FD7}">
      <dgm:prSet/>
      <dgm:spPr/>
      <dgm:t>
        <a:bodyPr/>
        <a:lstStyle/>
        <a:p>
          <a:r>
            <a:rPr lang="en-KE" b="1" dirty="0"/>
            <a:t>Financial Inclusion &amp; Impact:</a:t>
          </a:r>
          <a:endParaRPr lang="en-KE" dirty="0"/>
        </a:p>
      </dgm:t>
    </dgm:pt>
    <dgm:pt modelId="{AC167B3A-91E6-46D5-8218-1E7EEC45A14A}" type="parTrans" cxnId="{18651FA6-5538-4B0D-98A4-7CA8E890E877}">
      <dgm:prSet/>
      <dgm:spPr/>
      <dgm:t>
        <a:bodyPr/>
        <a:lstStyle/>
        <a:p>
          <a:endParaRPr lang="en-KE"/>
        </a:p>
      </dgm:t>
    </dgm:pt>
    <dgm:pt modelId="{B4BF6B90-77D6-41F4-B916-05DCCA8C4AE3}" type="sibTrans" cxnId="{18651FA6-5538-4B0D-98A4-7CA8E890E877}">
      <dgm:prSet/>
      <dgm:spPr/>
      <dgm:t>
        <a:bodyPr/>
        <a:lstStyle/>
        <a:p>
          <a:endParaRPr lang="en-KE"/>
        </a:p>
      </dgm:t>
    </dgm:pt>
    <dgm:pt modelId="{D88329B6-6B62-4D38-B7D6-97432B4EA08A}">
      <dgm:prSet custT="1"/>
      <dgm:spPr/>
      <dgm:t>
        <a:bodyPr/>
        <a:lstStyle/>
        <a:p>
          <a:r>
            <a:rPr lang="en-KE" sz="1100" b="1" dirty="0"/>
            <a:t>Microfinance with Sustainability:</a:t>
          </a:r>
          <a:r>
            <a:rPr lang="en-KE" sz="1100" dirty="0"/>
            <a:t> Supporting sustainable small businesses</a:t>
          </a:r>
          <a:r>
            <a:rPr lang="en-KE" sz="900" dirty="0"/>
            <a:t>.</a:t>
          </a:r>
        </a:p>
      </dgm:t>
    </dgm:pt>
    <dgm:pt modelId="{524EA292-0791-4277-8DE6-CF4DF9EEE0C6}" type="parTrans" cxnId="{950718E9-A382-434E-9897-7458456BA966}">
      <dgm:prSet/>
      <dgm:spPr/>
      <dgm:t>
        <a:bodyPr/>
        <a:lstStyle/>
        <a:p>
          <a:endParaRPr lang="en-KE"/>
        </a:p>
      </dgm:t>
    </dgm:pt>
    <dgm:pt modelId="{7CE55DF4-6F75-4A6C-8FFA-BE60F5DE7A93}" type="sibTrans" cxnId="{950718E9-A382-434E-9897-7458456BA966}">
      <dgm:prSet/>
      <dgm:spPr/>
      <dgm:t>
        <a:bodyPr/>
        <a:lstStyle/>
        <a:p>
          <a:endParaRPr lang="en-KE"/>
        </a:p>
      </dgm:t>
    </dgm:pt>
    <dgm:pt modelId="{FD361A65-57D0-4AC4-B15D-70F8713A203C}">
      <dgm:prSet custT="1"/>
      <dgm:spPr/>
      <dgm:t>
        <a:bodyPr/>
        <a:lstStyle/>
        <a:p>
          <a:r>
            <a:rPr lang="en-KE" sz="1100" b="1" dirty="0"/>
            <a:t>Dedicated Impact Investment Funds:</a:t>
          </a:r>
          <a:r>
            <a:rPr lang="en-KE" sz="1100" dirty="0"/>
            <a:t> Investing in businesses with measurable social and environmental impact</a:t>
          </a:r>
          <a:r>
            <a:rPr lang="en-KE" sz="900" dirty="0"/>
            <a:t>.</a:t>
          </a:r>
        </a:p>
      </dgm:t>
    </dgm:pt>
    <dgm:pt modelId="{1514F7E8-0531-4BF0-8721-E9347450D0EE}" type="parTrans" cxnId="{C54877CA-4A8C-4934-80B9-69F2973D0240}">
      <dgm:prSet/>
      <dgm:spPr/>
      <dgm:t>
        <a:bodyPr/>
        <a:lstStyle/>
        <a:p>
          <a:endParaRPr lang="en-KE"/>
        </a:p>
      </dgm:t>
    </dgm:pt>
    <dgm:pt modelId="{56285BB0-0826-4B38-B2C8-A9F4DB9DF495}" type="sibTrans" cxnId="{C54877CA-4A8C-4934-80B9-69F2973D0240}">
      <dgm:prSet/>
      <dgm:spPr/>
      <dgm:t>
        <a:bodyPr/>
        <a:lstStyle/>
        <a:p>
          <a:endParaRPr lang="en-KE"/>
        </a:p>
      </dgm:t>
    </dgm:pt>
    <dgm:pt modelId="{4C6C90B6-7722-40BF-880A-E264D323666E}" type="pres">
      <dgm:prSet presAssocID="{676A3F4B-1963-40BC-AED3-BB729908BC79}" presName="diagram" presStyleCnt="0">
        <dgm:presLayoutVars>
          <dgm:chPref val="1"/>
          <dgm:dir/>
          <dgm:animOne val="branch"/>
          <dgm:animLvl val="lvl"/>
          <dgm:resizeHandles/>
        </dgm:presLayoutVars>
      </dgm:prSet>
      <dgm:spPr/>
    </dgm:pt>
    <dgm:pt modelId="{A19D90BF-735F-47E4-86FD-948A3191FE78}" type="pres">
      <dgm:prSet presAssocID="{7095459A-FCE4-4E16-836A-6F12251321C7}" presName="root" presStyleCnt="0"/>
      <dgm:spPr/>
    </dgm:pt>
    <dgm:pt modelId="{DEDB5CCC-404A-4949-BED1-D298E867141C}" type="pres">
      <dgm:prSet presAssocID="{7095459A-FCE4-4E16-836A-6F12251321C7}" presName="rootComposite" presStyleCnt="0"/>
      <dgm:spPr/>
    </dgm:pt>
    <dgm:pt modelId="{8D1C7562-6098-43E6-9370-B6B8BC96C8A2}" type="pres">
      <dgm:prSet presAssocID="{7095459A-FCE4-4E16-836A-6F12251321C7}" presName="rootText" presStyleLbl="node1" presStyleIdx="0" presStyleCnt="5" custLinFactY="-24490" custLinFactNeighborX="2439" custLinFactNeighborY="-100000"/>
      <dgm:spPr/>
    </dgm:pt>
    <dgm:pt modelId="{3AF57DD2-5916-4DD6-A6AA-643FFE620045}" type="pres">
      <dgm:prSet presAssocID="{7095459A-FCE4-4E16-836A-6F12251321C7}" presName="rootConnector" presStyleLbl="node1" presStyleIdx="0" presStyleCnt="5"/>
      <dgm:spPr/>
    </dgm:pt>
    <dgm:pt modelId="{C74031F8-527D-4D5C-A830-C90AC2AD7EB6}" type="pres">
      <dgm:prSet presAssocID="{7095459A-FCE4-4E16-836A-6F12251321C7}" presName="childShape" presStyleCnt="0"/>
      <dgm:spPr/>
    </dgm:pt>
    <dgm:pt modelId="{0913D053-4DE8-4CFD-B3A5-5B4281E26A80}" type="pres">
      <dgm:prSet presAssocID="{52526C46-3D9F-4BB3-8FA9-C717CAF06467}" presName="Name13" presStyleLbl="parChTrans1D2" presStyleIdx="0" presStyleCnt="10"/>
      <dgm:spPr/>
    </dgm:pt>
    <dgm:pt modelId="{73785F83-ACA4-4209-B581-3AADB856D021}" type="pres">
      <dgm:prSet presAssocID="{15C56703-C435-4FA4-AD85-9AD677B5241E}" presName="childText" presStyleLbl="bgAcc1" presStyleIdx="0" presStyleCnt="10" custScaleX="113428" custScaleY="189281" custLinFactNeighborX="-9109" custLinFactNeighborY="-69836">
        <dgm:presLayoutVars>
          <dgm:bulletEnabled val="1"/>
        </dgm:presLayoutVars>
      </dgm:prSet>
      <dgm:spPr/>
    </dgm:pt>
    <dgm:pt modelId="{27C1CB9F-AD60-4910-A19C-FEF30832091A}" type="pres">
      <dgm:prSet presAssocID="{14D96D7A-4350-4370-9939-26711598641C}" presName="Name13" presStyleLbl="parChTrans1D2" presStyleIdx="1" presStyleCnt="10"/>
      <dgm:spPr/>
    </dgm:pt>
    <dgm:pt modelId="{9583812D-3915-41F4-A1D8-CA860501CD05}" type="pres">
      <dgm:prSet presAssocID="{72DA07DC-DAE3-4CDE-9E64-1DD9BCA5E488}" presName="childText" presStyleLbl="bgAcc1" presStyleIdx="1" presStyleCnt="10" custScaleY="131781" custLinFactNeighborX="2628" custLinFactNeighborY="7972">
        <dgm:presLayoutVars>
          <dgm:bulletEnabled val="1"/>
        </dgm:presLayoutVars>
      </dgm:prSet>
      <dgm:spPr/>
    </dgm:pt>
    <dgm:pt modelId="{E7FE535B-33A1-433D-AB7A-A6701A638758}" type="pres">
      <dgm:prSet presAssocID="{1507BE10-4622-44C4-8985-25F409C756CA}" presName="root" presStyleCnt="0"/>
      <dgm:spPr/>
    </dgm:pt>
    <dgm:pt modelId="{4B36A0C3-CAE1-43F1-97D1-54F098D10055}" type="pres">
      <dgm:prSet presAssocID="{1507BE10-4622-44C4-8985-25F409C756CA}" presName="rootComposite" presStyleCnt="0"/>
      <dgm:spPr/>
    </dgm:pt>
    <dgm:pt modelId="{8A36AACB-AA7C-44CA-AD54-7A34E603CB29}" type="pres">
      <dgm:prSet presAssocID="{1507BE10-4622-44C4-8985-25F409C756CA}" presName="rootText" presStyleLbl="node1" presStyleIdx="1" presStyleCnt="5" custLinFactY="-20846" custLinFactNeighborX="2733" custLinFactNeighborY="-100000"/>
      <dgm:spPr/>
    </dgm:pt>
    <dgm:pt modelId="{7A00C346-D2B6-4B5C-9CEB-BBD188D9669B}" type="pres">
      <dgm:prSet presAssocID="{1507BE10-4622-44C4-8985-25F409C756CA}" presName="rootConnector" presStyleLbl="node1" presStyleIdx="1" presStyleCnt="5"/>
      <dgm:spPr/>
    </dgm:pt>
    <dgm:pt modelId="{4997DACB-33B2-424A-935C-1A4E7664D517}" type="pres">
      <dgm:prSet presAssocID="{1507BE10-4622-44C4-8985-25F409C756CA}" presName="childShape" presStyleCnt="0"/>
      <dgm:spPr/>
    </dgm:pt>
    <dgm:pt modelId="{B11FE9B7-4140-4E4C-ABBE-6BADB996B441}" type="pres">
      <dgm:prSet presAssocID="{259F2176-E859-42C1-AD56-4588E456FAD8}" presName="Name13" presStyleLbl="parChTrans1D2" presStyleIdx="2" presStyleCnt="10"/>
      <dgm:spPr/>
    </dgm:pt>
    <dgm:pt modelId="{BCD07A21-D2BF-47A8-B665-449DEFA0C5B8}" type="pres">
      <dgm:prSet presAssocID="{999B8039-14D1-423C-8317-83BE69F9CE64}" presName="childText" presStyleLbl="bgAcc1" presStyleIdx="2" presStyleCnt="10" custScaleX="125816" custScaleY="147871" custLinFactNeighborX="-8350" custLinFactNeighborY="-69836">
        <dgm:presLayoutVars>
          <dgm:bulletEnabled val="1"/>
        </dgm:presLayoutVars>
      </dgm:prSet>
      <dgm:spPr/>
    </dgm:pt>
    <dgm:pt modelId="{57656323-3C4C-41F8-A04D-CB2F8C01D70D}" type="pres">
      <dgm:prSet presAssocID="{6EAFE50E-6E45-42D6-A8AC-0BA119AC1A56}" presName="Name13" presStyleLbl="parChTrans1D2" presStyleIdx="3" presStyleCnt="10"/>
      <dgm:spPr/>
    </dgm:pt>
    <dgm:pt modelId="{B6EDDB09-4422-4706-937D-D09CD1116DFF}" type="pres">
      <dgm:prSet presAssocID="{25AB48EF-1572-4F70-BBF2-B64AC36225C8}" presName="childText" presStyleLbl="bgAcc1" presStyleIdx="3" presStyleCnt="10" custScaleY="163277" custLinFactNeighborX="-1" custLinFactNeighborY="10880">
        <dgm:presLayoutVars>
          <dgm:bulletEnabled val="1"/>
        </dgm:presLayoutVars>
      </dgm:prSet>
      <dgm:spPr/>
    </dgm:pt>
    <dgm:pt modelId="{BA747A17-7068-4F4F-89D3-B33D754C09CC}" type="pres">
      <dgm:prSet presAssocID="{B5E29E1B-4752-4129-BC1C-BE5E5547B685}" presName="root" presStyleCnt="0"/>
      <dgm:spPr/>
    </dgm:pt>
    <dgm:pt modelId="{676ABDBC-8777-4E65-95DA-5EC437CB1DFC}" type="pres">
      <dgm:prSet presAssocID="{B5E29E1B-4752-4129-BC1C-BE5E5547B685}" presName="rootComposite" presStyleCnt="0"/>
      <dgm:spPr/>
    </dgm:pt>
    <dgm:pt modelId="{CBB1972A-725C-4E77-8D1F-DFF84899075C}" type="pres">
      <dgm:prSet presAssocID="{B5E29E1B-4752-4129-BC1C-BE5E5547B685}" presName="rootText" presStyleLbl="node1" presStyleIdx="2" presStyleCnt="5" custLinFactY="-18417" custLinFactNeighborX="3644" custLinFactNeighborY="-100000"/>
      <dgm:spPr/>
    </dgm:pt>
    <dgm:pt modelId="{DB080019-A4AC-4457-ABD2-4FDE4E41D86A}" type="pres">
      <dgm:prSet presAssocID="{B5E29E1B-4752-4129-BC1C-BE5E5547B685}" presName="rootConnector" presStyleLbl="node1" presStyleIdx="2" presStyleCnt="5"/>
      <dgm:spPr/>
    </dgm:pt>
    <dgm:pt modelId="{50B65E1A-B257-40E4-B6E6-986269820CBE}" type="pres">
      <dgm:prSet presAssocID="{B5E29E1B-4752-4129-BC1C-BE5E5547B685}" presName="childShape" presStyleCnt="0"/>
      <dgm:spPr/>
    </dgm:pt>
    <dgm:pt modelId="{4A3D2077-CBB5-431F-B518-D49FA9FB4239}" type="pres">
      <dgm:prSet presAssocID="{A11AC1A2-CB33-4335-99E9-4DC301872C7A}" presName="Name13" presStyleLbl="parChTrans1D2" presStyleIdx="4" presStyleCnt="10"/>
      <dgm:spPr/>
    </dgm:pt>
    <dgm:pt modelId="{F76752A6-C960-4372-BE80-22C8ECD568E2}" type="pres">
      <dgm:prSet presAssocID="{D1901D13-4CBA-4E55-9F3F-5CF49F37DBD3}" presName="childText" presStyleLbl="bgAcc1" presStyleIdx="4" presStyleCnt="10" custScaleY="134229" custLinFactNeighborX="-7972" custLinFactNeighborY="-71050">
        <dgm:presLayoutVars>
          <dgm:bulletEnabled val="1"/>
        </dgm:presLayoutVars>
      </dgm:prSet>
      <dgm:spPr/>
    </dgm:pt>
    <dgm:pt modelId="{1A6F7A7F-D3C0-4AF6-9E97-0FF5D681061C}" type="pres">
      <dgm:prSet presAssocID="{1B80A29E-6F40-48D8-9594-01A504DE00E4}" presName="Name13" presStyleLbl="parChTrans1D2" presStyleIdx="5" presStyleCnt="10"/>
      <dgm:spPr/>
    </dgm:pt>
    <dgm:pt modelId="{4E313BCD-6B0C-4CE5-881B-1FED76566C8B}" type="pres">
      <dgm:prSet presAssocID="{14C5340C-A0FF-4C54-97EE-DBFD538ED2B3}" presName="childText" presStyleLbl="bgAcc1" presStyleIdx="5" presStyleCnt="10" custScaleY="148261" custLinFactNeighborX="-7972" custLinFactNeighborY="47367">
        <dgm:presLayoutVars>
          <dgm:bulletEnabled val="1"/>
        </dgm:presLayoutVars>
      </dgm:prSet>
      <dgm:spPr/>
    </dgm:pt>
    <dgm:pt modelId="{C535157B-0A50-40D8-BA12-9DF372C49193}" type="pres">
      <dgm:prSet presAssocID="{C4BBD3E3-3197-4C43-882E-CAB00D32BEF3}" presName="root" presStyleCnt="0"/>
      <dgm:spPr/>
    </dgm:pt>
    <dgm:pt modelId="{22134BAC-9C32-43DB-996D-F5649FD6FE79}" type="pres">
      <dgm:prSet presAssocID="{C4BBD3E3-3197-4C43-882E-CAB00D32BEF3}" presName="rootComposite" presStyleCnt="0"/>
      <dgm:spPr/>
    </dgm:pt>
    <dgm:pt modelId="{1D63F871-C442-45D9-9BA8-B34D36A22C9E}" type="pres">
      <dgm:prSet presAssocID="{C4BBD3E3-3197-4C43-882E-CAB00D32BEF3}" presName="rootText" presStyleLbl="node1" presStyleIdx="3" presStyleCnt="5" custLinFactY="-20846" custLinFactNeighborX="6073" custLinFactNeighborY="-100000"/>
      <dgm:spPr/>
    </dgm:pt>
    <dgm:pt modelId="{DB213DE1-9272-4314-B717-495DA730BCAD}" type="pres">
      <dgm:prSet presAssocID="{C4BBD3E3-3197-4C43-882E-CAB00D32BEF3}" presName="rootConnector" presStyleLbl="node1" presStyleIdx="3" presStyleCnt="5"/>
      <dgm:spPr/>
    </dgm:pt>
    <dgm:pt modelId="{B1F829DB-3DC9-4344-82F3-CD7C2BD69C0E}" type="pres">
      <dgm:prSet presAssocID="{C4BBD3E3-3197-4C43-882E-CAB00D32BEF3}" presName="childShape" presStyleCnt="0"/>
      <dgm:spPr/>
    </dgm:pt>
    <dgm:pt modelId="{CAD86BF1-8E0B-4036-9B2C-4146B9620C76}" type="pres">
      <dgm:prSet presAssocID="{61D0B36C-9CD0-4282-BBA4-BC57BAF38934}" presName="Name13" presStyleLbl="parChTrans1D2" presStyleIdx="6" presStyleCnt="10"/>
      <dgm:spPr/>
    </dgm:pt>
    <dgm:pt modelId="{30C07D7E-DCC4-4901-BE46-7FD5835CAAEF}" type="pres">
      <dgm:prSet presAssocID="{CF338D50-6FB5-4584-B34D-0B2A5C3F6D77}" presName="childText" presStyleLbl="bgAcc1" presStyleIdx="6" presStyleCnt="10" custScaleY="154921" custLinFactNeighborX="-3795" custLinFactNeighborY="-75908">
        <dgm:presLayoutVars>
          <dgm:bulletEnabled val="1"/>
        </dgm:presLayoutVars>
      </dgm:prSet>
      <dgm:spPr/>
    </dgm:pt>
    <dgm:pt modelId="{2DD9D609-550F-4134-8693-776974D58934}" type="pres">
      <dgm:prSet presAssocID="{AD4B058A-7C95-4538-BEBD-2297076E6138}" presName="Name13" presStyleLbl="parChTrans1D2" presStyleIdx="7" presStyleCnt="10"/>
      <dgm:spPr/>
    </dgm:pt>
    <dgm:pt modelId="{06091F71-CD65-4281-9F57-C23F2A8FAFD2}" type="pres">
      <dgm:prSet presAssocID="{5B07FCFC-59B3-4F9E-80D6-A07A72006028}" presName="childText" presStyleLbl="bgAcc1" presStyleIdx="7" presStyleCnt="10" custScaleY="159239" custLinFactNeighborX="-5323" custLinFactNeighborY="-15880">
        <dgm:presLayoutVars>
          <dgm:bulletEnabled val="1"/>
        </dgm:presLayoutVars>
      </dgm:prSet>
      <dgm:spPr/>
    </dgm:pt>
    <dgm:pt modelId="{88FBC2C1-56AB-4812-B8AA-6614BDB6CF27}" type="pres">
      <dgm:prSet presAssocID="{10D1ED24-36F3-4DE9-80E5-5205E1CA3FD7}" presName="root" presStyleCnt="0"/>
      <dgm:spPr/>
    </dgm:pt>
    <dgm:pt modelId="{F99D8A0E-2D79-49D4-99CD-8056C542ABC3}" type="pres">
      <dgm:prSet presAssocID="{10D1ED24-36F3-4DE9-80E5-5205E1CA3FD7}" presName="rootComposite" presStyleCnt="0"/>
      <dgm:spPr/>
    </dgm:pt>
    <dgm:pt modelId="{C437320D-DBE8-4775-8972-326F5EBF340E}" type="pres">
      <dgm:prSet presAssocID="{10D1ED24-36F3-4DE9-80E5-5205E1CA3FD7}" presName="rootText" presStyleLbl="node1" presStyleIdx="4" presStyleCnt="5" custLinFactY="-22668" custLinFactNeighborX="-304" custLinFactNeighborY="-100000"/>
      <dgm:spPr/>
    </dgm:pt>
    <dgm:pt modelId="{056A615A-352A-4534-8AC4-C0040BEB734A}" type="pres">
      <dgm:prSet presAssocID="{10D1ED24-36F3-4DE9-80E5-5205E1CA3FD7}" presName="rootConnector" presStyleLbl="node1" presStyleIdx="4" presStyleCnt="5"/>
      <dgm:spPr/>
    </dgm:pt>
    <dgm:pt modelId="{6E40F7F2-4B52-47D5-BA8B-EE86F0F1D5C6}" type="pres">
      <dgm:prSet presAssocID="{10D1ED24-36F3-4DE9-80E5-5205E1CA3FD7}" presName="childShape" presStyleCnt="0"/>
      <dgm:spPr/>
    </dgm:pt>
    <dgm:pt modelId="{5643836E-680A-4545-BBA5-9114288E8069}" type="pres">
      <dgm:prSet presAssocID="{524EA292-0791-4277-8DE6-CF4DF9EEE0C6}" presName="Name13" presStyleLbl="parChTrans1D2" presStyleIdx="8" presStyleCnt="10"/>
      <dgm:spPr/>
    </dgm:pt>
    <dgm:pt modelId="{1882D672-8983-446E-81E1-B4EAAB860408}" type="pres">
      <dgm:prSet presAssocID="{D88329B6-6B62-4D38-B7D6-97432B4EA08A}" presName="childText" presStyleLbl="bgAcc1" presStyleIdx="8" presStyleCnt="10" custLinFactNeighborX="-11386" custLinFactNeighborY="-80159">
        <dgm:presLayoutVars>
          <dgm:bulletEnabled val="1"/>
        </dgm:presLayoutVars>
      </dgm:prSet>
      <dgm:spPr/>
    </dgm:pt>
    <dgm:pt modelId="{9558A7F6-7EF3-4977-B644-02521F55FCF6}" type="pres">
      <dgm:prSet presAssocID="{1514F7E8-0531-4BF0-8721-E9347450D0EE}" presName="Name13" presStyleLbl="parChTrans1D2" presStyleIdx="9" presStyleCnt="10"/>
      <dgm:spPr/>
    </dgm:pt>
    <dgm:pt modelId="{B85D53C2-96F9-49A7-9CAA-25A96DA31B25}" type="pres">
      <dgm:prSet presAssocID="{FD361A65-57D0-4AC4-B15D-70F8713A203C}" presName="childText" presStyleLbl="bgAcc1" presStyleIdx="9" presStyleCnt="10" custScaleY="158845" custLinFactNeighborX="-380" custLinFactNeighborY="35221">
        <dgm:presLayoutVars>
          <dgm:bulletEnabled val="1"/>
        </dgm:presLayoutVars>
      </dgm:prSet>
      <dgm:spPr/>
    </dgm:pt>
  </dgm:ptLst>
  <dgm:cxnLst>
    <dgm:cxn modelId="{D5949701-A5E5-4E01-A565-0E94DF143270}" srcId="{676A3F4B-1963-40BC-AED3-BB729908BC79}" destId="{1507BE10-4622-44C4-8985-25F409C756CA}" srcOrd="1" destOrd="0" parTransId="{4EAFCB45-A626-470E-806D-E7A645F277FC}" sibTransId="{0A9CDE8A-85AC-489A-AA62-900AB9E09BFA}"/>
    <dgm:cxn modelId="{7C548F03-EB9F-41D4-B98A-08EB1FE588F3}" type="presOf" srcId="{1B80A29E-6F40-48D8-9594-01A504DE00E4}" destId="{1A6F7A7F-D3C0-4AF6-9E97-0FF5D681061C}" srcOrd="0" destOrd="0" presId="urn:microsoft.com/office/officeart/2005/8/layout/hierarchy3"/>
    <dgm:cxn modelId="{DDC1FE03-B365-41D6-9C5B-F4CC721BABC6}" type="presOf" srcId="{1507BE10-4622-44C4-8985-25F409C756CA}" destId="{7A00C346-D2B6-4B5C-9CEB-BBD188D9669B}" srcOrd="1" destOrd="0" presId="urn:microsoft.com/office/officeart/2005/8/layout/hierarchy3"/>
    <dgm:cxn modelId="{98511E0A-AFFA-4B77-8B92-E806489BAA80}" type="presOf" srcId="{B5E29E1B-4752-4129-BC1C-BE5E5547B685}" destId="{DB080019-A4AC-4457-ABD2-4FDE4E41D86A}" srcOrd="1" destOrd="0" presId="urn:microsoft.com/office/officeart/2005/8/layout/hierarchy3"/>
    <dgm:cxn modelId="{EC1E430C-919F-454D-9750-D0BB424F60E2}" type="presOf" srcId="{AD4B058A-7C95-4538-BEBD-2297076E6138}" destId="{2DD9D609-550F-4134-8693-776974D58934}" srcOrd="0" destOrd="0" presId="urn:microsoft.com/office/officeart/2005/8/layout/hierarchy3"/>
    <dgm:cxn modelId="{21656D0E-07BD-42BC-A002-9C138F5F27EC}" type="presOf" srcId="{C4BBD3E3-3197-4C43-882E-CAB00D32BEF3}" destId="{DB213DE1-9272-4314-B717-495DA730BCAD}" srcOrd="1" destOrd="0" presId="urn:microsoft.com/office/officeart/2005/8/layout/hierarchy3"/>
    <dgm:cxn modelId="{7BFD720E-AB55-4220-A8FD-C81EC4C019F3}" type="presOf" srcId="{61D0B36C-9CD0-4282-BBA4-BC57BAF38934}" destId="{CAD86BF1-8E0B-4036-9B2C-4146B9620C76}" srcOrd="0" destOrd="0" presId="urn:microsoft.com/office/officeart/2005/8/layout/hierarchy3"/>
    <dgm:cxn modelId="{D18B1D0F-6773-4B20-B5E9-9CBA17057B64}" type="presOf" srcId="{A11AC1A2-CB33-4335-99E9-4DC301872C7A}" destId="{4A3D2077-CBB5-431F-B518-D49FA9FB4239}" srcOrd="0" destOrd="0" presId="urn:microsoft.com/office/officeart/2005/8/layout/hierarchy3"/>
    <dgm:cxn modelId="{3E1A950F-B1D3-427C-9E5B-CD5AE8BDEBD9}" type="presOf" srcId="{524EA292-0791-4277-8DE6-CF4DF9EEE0C6}" destId="{5643836E-680A-4545-BBA5-9114288E8069}" srcOrd="0" destOrd="0" presId="urn:microsoft.com/office/officeart/2005/8/layout/hierarchy3"/>
    <dgm:cxn modelId="{AB39E70F-578E-443B-9AF4-E44CFF11CB04}" srcId="{B5E29E1B-4752-4129-BC1C-BE5E5547B685}" destId="{D1901D13-4CBA-4E55-9F3F-5CF49F37DBD3}" srcOrd="0" destOrd="0" parTransId="{A11AC1A2-CB33-4335-99E9-4DC301872C7A}" sibTransId="{3F03456D-DFC3-4501-AE30-44F41ACCF717}"/>
    <dgm:cxn modelId="{1FA5BF17-3AAB-44AC-9794-B23F5781A1FD}" type="presOf" srcId="{6EAFE50E-6E45-42D6-A8AC-0BA119AC1A56}" destId="{57656323-3C4C-41F8-A04D-CB2F8C01D70D}" srcOrd="0" destOrd="0" presId="urn:microsoft.com/office/officeart/2005/8/layout/hierarchy3"/>
    <dgm:cxn modelId="{F6987F1B-23E2-4EC9-BC53-A491E9BC29B7}" type="presOf" srcId="{FD361A65-57D0-4AC4-B15D-70F8713A203C}" destId="{B85D53C2-96F9-49A7-9CAA-25A96DA31B25}" srcOrd="0" destOrd="0" presId="urn:microsoft.com/office/officeart/2005/8/layout/hierarchy3"/>
    <dgm:cxn modelId="{088A6B28-B201-4EA5-87BC-E2E6F060DC90}" type="presOf" srcId="{10D1ED24-36F3-4DE9-80E5-5205E1CA3FD7}" destId="{C437320D-DBE8-4775-8972-326F5EBF340E}" srcOrd="0" destOrd="0" presId="urn:microsoft.com/office/officeart/2005/8/layout/hierarchy3"/>
    <dgm:cxn modelId="{78934F2F-E23C-463C-AACA-AE1CA50476FD}" srcId="{1507BE10-4622-44C4-8985-25F409C756CA}" destId="{25AB48EF-1572-4F70-BBF2-B64AC36225C8}" srcOrd="1" destOrd="0" parTransId="{6EAFE50E-6E45-42D6-A8AC-0BA119AC1A56}" sibTransId="{00B86AF6-4EE5-4126-A20C-0F39F3506EC1}"/>
    <dgm:cxn modelId="{6DE14C33-9CE9-4CC6-A2BC-6EF46851DD81}" type="presOf" srcId="{676A3F4B-1963-40BC-AED3-BB729908BC79}" destId="{4C6C90B6-7722-40BF-880A-E264D323666E}" srcOrd="0" destOrd="0" presId="urn:microsoft.com/office/officeart/2005/8/layout/hierarchy3"/>
    <dgm:cxn modelId="{0E5F1A36-D5CB-4FB5-B09E-B6C30EEF431A}" srcId="{7095459A-FCE4-4E16-836A-6F12251321C7}" destId="{72DA07DC-DAE3-4CDE-9E64-1DD9BCA5E488}" srcOrd="1" destOrd="0" parTransId="{14D96D7A-4350-4370-9939-26711598641C}" sibTransId="{60B130BA-4387-4739-A722-FB3089DA78BC}"/>
    <dgm:cxn modelId="{1332B039-54B4-405B-A7CC-53C86A221541}" type="presOf" srcId="{25AB48EF-1572-4F70-BBF2-B64AC36225C8}" destId="{B6EDDB09-4422-4706-937D-D09CD1116DFF}" srcOrd="0" destOrd="0" presId="urn:microsoft.com/office/officeart/2005/8/layout/hierarchy3"/>
    <dgm:cxn modelId="{09A05B3B-C04F-4F4E-8210-3D1FDFFA4C8A}" type="presOf" srcId="{7095459A-FCE4-4E16-836A-6F12251321C7}" destId="{3AF57DD2-5916-4DD6-A6AA-643FFE620045}" srcOrd="1" destOrd="0" presId="urn:microsoft.com/office/officeart/2005/8/layout/hierarchy3"/>
    <dgm:cxn modelId="{40E0AE3C-3495-4FEC-8D29-1C8D99D7C09A}" srcId="{1507BE10-4622-44C4-8985-25F409C756CA}" destId="{999B8039-14D1-423C-8317-83BE69F9CE64}" srcOrd="0" destOrd="0" parTransId="{259F2176-E859-42C1-AD56-4588E456FAD8}" sibTransId="{C8CE0429-049F-4326-9FDC-DC9598514965}"/>
    <dgm:cxn modelId="{AF171740-A429-4CB0-B173-15184B7A7D61}" type="presOf" srcId="{14D96D7A-4350-4370-9939-26711598641C}" destId="{27C1CB9F-AD60-4910-A19C-FEF30832091A}" srcOrd="0" destOrd="0" presId="urn:microsoft.com/office/officeart/2005/8/layout/hierarchy3"/>
    <dgm:cxn modelId="{2255875B-9AE4-4F30-8FDB-570C6163B195}" srcId="{676A3F4B-1963-40BC-AED3-BB729908BC79}" destId="{7095459A-FCE4-4E16-836A-6F12251321C7}" srcOrd="0" destOrd="0" parTransId="{2AFD03AE-30FB-4433-BE72-2A9610520FAD}" sibTransId="{4A883E22-D352-4BF3-B03A-BE13E0C10147}"/>
    <dgm:cxn modelId="{3BCE1F64-F147-4299-B0E8-5755916D7D81}" srcId="{B5E29E1B-4752-4129-BC1C-BE5E5547B685}" destId="{14C5340C-A0FF-4C54-97EE-DBFD538ED2B3}" srcOrd="1" destOrd="0" parTransId="{1B80A29E-6F40-48D8-9594-01A504DE00E4}" sibTransId="{7B287B45-1A86-4AE2-9D7F-856C7B4A0218}"/>
    <dgm:cxn modelId="{C080FC64-A783-4CF4-BEEB-7C93BC2C9A12}" type="presOf" srcId="{15C56703-C435-4FA4-AD85-9AD677B5241E}" destId="{73785F83-ACA4-4209-B581-3AADB856D021}" srcOrd="0" destOrd="0" presId="urn:microsoft.com/office/officeart/2005/8/layout/hierarchy3"/>
    <dgm:cxn modelId="{68F65565-B1B2-4E5F-8A57-27164682D8DE}" srcId="{676A3F4B-1963-40BC-AED3-BB729908BC79}" destId="{C4BBD3E3-3197-4C43-882E-CAB00D32BEF3}" srcOrd="3" destOrd="0" parTransId="{692C790D-FAF6-4D69-9203-B2777979554B}" sibTransId="{A8136E5C-5CA2-41C6-A1DA-7EF06A2F6694}"/>
    <dgm:cxn modelId="{F356966A-5625-492F-81A1-4D03BE6EC0BA}" type="presOf" srcId="{B5E29E1B-4752-4129-BC1C-BE5E5547B685}" destId="{CBB1972A-725C-4E77-8D1F-DFF84899075C}" srcOrd="0" destOrd="0" presId="urn:microsoft.com/office/officeart/2005/8/layout/hierarchy3"/>
    <dgm:cxn modelId="{94E33577-C960-4704-B75A-DB0212F74381}" type="presOf" srcId="{52526C46-3D9F-4BB3-8FA9-C717CAF06467}" destId="{0913D053-4DE8-4CFD-B3A5-5B4281E26A80}" srcOrd="0" destOrd="0" presId="urn:microsoft.com/office/officeart/2005/8/layout/hierarchy3"/>
    <dgm:cxn modelId="{04B34B77-46A2-4A04-987F-85C4B77327C8}" srcId="{C4BBD3E3-3197-4C43-882E-CAB00D32BEF3}" destId="{CF338D50-6FB5-4584-B34D-0B2A5C3F6D77}" srcOrd="0" destOrd="0" parTransId="{61D0B36C-9CD0-4282-BBA4-BC57BAF38934}" sibTransId="{94944123-3A64-4BF1-AE4E-1DDF814847F5}"/>
    <dgm:cxn modelId="{7EBA4B57-4B62-4F30-ABAC-888A9C9EB85B}" type="presOf" srcId="{14C5340C-A0FF-4C54-97EE-DBFD538ED2B3}" destId="{4E313BCD-6B0C-4CE5-881B-1FED76566C8B}" srcOrd="0" destOrd="0" presId="urn:microsoft.com/office/officeart/2005/8/layout/hierarchy3"/>
    <dgm:cxn modelId="{0C9C1A84-E4D2-4D7F-8A7F-D3CE9E1873FD}" type="presOf" srcId="{CF338D50-6FB5-4584-B34D-0B2A5C3F6D77}" destId="{30C07D7E-DCC4-4901-BE46-7FD5835CAAEF}" srcOrd="0" destOrd="0" presId="urn:microsoft.com/office/officeart/2005/8/layout/hierarchy3"/>
    <dgm:cxn modelId="{35F52290-85CB-4E1C-AD9B-803D1DFD33CE}" srcId="{676A3F4B-1963-40BC-AED3-BB729908BC79}" destId="{B5E29E1B-4752-4129-BC1C-BE5E5547B685}" srcOrd="2" destOrd="0" parTransId="{37A26B89-3E7B-47C4-A5AB-286EA126AF63}" sibTransId="{2985DB0A-98CC-4389-9B30-03165904FE9D}"/>
    <dgm:cxn modelId="{9C00C594-FB8D-472C-9FE4-1BA676F85E14}" type="presOf" srcId="{D88329B6-6B62-4D38-B7D6-97432B4EA08A}" destId="{1882D672-8983-446E-81E1-B4EAAB860408}" srcOrd="0" destOrd="0" presId="urn:microsoft.com/office/officeart/2005/8/layout/hierarchy3"/>
    <dgm:cxn modelId="{A1E0F294-D448-4FCD-89D8-B618289F5C3B}" type="presOf" srcId="{7095459A-FCE4-4E16-836A-6F12251321C7}" destId="{8D1C7562-6098-43E6-9370-B6B8BC96C8A2}" srcOrd="0" destOrd="0" presId="urn:microsoft.com/office/officeart/2005/8/layout/hierarchy3"/>
    <dgm:cxn modelId="{2BEAA79C-6332-46D6-801E-063B56DD6813}" type="presOf" srcId="{1507BE10-4622-44C4-8985-25F409C756CA}" destId="{8A36AACB-AA7C-44CA-AD54-7A34E603CB29}" srcOrd="0" destOrd="0" presId="urn:microsoft.com/office/officeart/2005/8/layout/hierarchy3"/>
    <dgm:cxn modelId="{B245369E-0088-4C1C-B4BC-F167661D5011}" type="presOf" srcId="{C4BBD3E3-3197-4C43-882E-CAB00D32BEF3}" destId="{1D63F871-C442-45D9-9BA8-B34D36A22C9E}" srcOrd="0" destOrd="0" presId="urn:microsoft.com/office/officeart/2005/8/layout/hierarchy3"/>
    <dgm:cxn modelId="{C3BCDF9E-DEFD-4894-81AA-16FDD1E53F2D}" type="presOf" srcId="{D1901D13-4CBA-4E55-9F3F-5CF49F37DBD3}" destId="{F76752A6-C960-4372-BE80-22C8ECD568E2}" srcOrd="0" destOrd="0" presId="urn:microsoft.com/office/officeart/2005/8/layout/hierarchy3"/>
    <dgm:cxn modelId="{5B053BA3-E459-4F5E-9430-C513437490FC}" srcId="{C4BBD3E3-3197-4C43-882E-CAB00D32BEF3}" destId="{5B07FCFC-59B3-4F9E-80D6-A07A72006028}" srcOrd="1" destOrd="0" parTransId="{AD4B058A-7C95-4538-BEBD-2297076E6138}" sibTransId="{B2AA083D-BF0F-4D93-8767-FD9429BC737E}"/>
    <dgm:cxn modelId="{18651FA6-5538-4B0D-98A4-7CA8E890E877}" srcId="{676A3F4B-1963-40BC-AED3-BB729908BC79}" destId="{10D1ED24-36F3-4DE9-80E5-5205E1CA3FD7}" srcOrd="4" destOrd="0" parTransId="{AC167B3A-91E6-46D5-8218-1E7EEC45A14A}" sibTransId="{B4BF6B90-77D6-41F4-B916-05DCCA8C4AE3}"/>
    <dgm:cxn modelId="{3F9D47A8-3838-42AE-8DD4-63758BCA6A09}" type="presOf" srcId="{999B8039-14D1-423C-8317-83BE69F9CE64}" destId="{BCD07A21-D2BF-47A8-B665-449DEFA0C5B8}" srcOrd="0" destOrd="0" presId="urn:microsoft.com/office/officeart/2005/8/layout/hierarchy3"/>
    <dgm:cxn modelId="{85B215A9-1170-4325-A395-E7A9466564E6}" type="presOf" srcId="{259F2176-E859-42C1-AD56-4588E456FAD8}" destId="{B11FE9B7-4140-4E4C-ABBE-6BADB996B441}" srcOrd="0" destOrd="0" presId="urn:microsoft.com/office/officeart/2005/8/layout/hierarchy3"/>
    <dgm:cxn modelId="{ADE9BEB1-B1CD-4C99-98A0-8412B9DC949A}" type="presOf" srcId="{1514F7E8-0531-4BF0-8721-E9347450D0EE}" destId="{9558A7F6-7EF3-4977-B644-02521F55FCF6}" srcOrd="0" destOrd="0" presId="urn:microsoft.com/office/officeart/2005/8/layout/hierarchy3"/>
    <dgm:cxn modelId="{371AC5C4-7B24-402F-9DC6-EA87CA3442D3}" type="presOf" srcId="{10D1ED24-36F3-4DE9-80E5-5205E1CA3FD7}" destId="{056A615A-352A-4534-8AC4-C0040BEB734A}" srcOrd="1" destOrd="0" presId="urn:microsoft.com/office/officeart/2005/8/layout/hierarchy3"/>
    <dgm:cxn modelId="{C54877CA-4A8C-4934-80B9-69F2973D0240}" srcId="{10D1ED24-36F3-4DE9-80E5-5205E1CA3FD7}" destId="{FD361A65-57D0-4AC4-B15D-70F8713A203C}" srcOrd="1" destOrd="0" parTransId="{1514F7E8-0531-4BF0-8721-E9347450D0EE}" sibTransId="{56285BB0-0826-4B38-B2C8-A9F4DB9DF495}"/>
    <dgm:cxn modelId="{B71D7CDA-558D-44C9-A0F5-816D66329972}" type="presOf" srcId="{72DA07DC-DAE3-4CDE-9E64-1DD9BCA5E488}" destId="{9583812D-3915-41F4-A1D8-CA860501CD05}" srcOrd="0" destOrd="0" presId="urn:microsoft.com/office/officeart/2005/8/layout/hierarchy3"/>
    <dgm:cxn modelId="{950718E9-A382-434E-9897-7458456BA966}" srcId="{10D1ED24-36F3-4DE9-80E5-5205E1CA3FD7}" destId="{D88329B6-6B62-4D38-B7D6-97432B4EA08A}" srcOrd="0" destOrd="0" parTransId="{524EA292-0791-4277-8DE6-CF4DF9EEE0C6}" sibTransId="{7CE55DF4-6F75-4A6C-8FFA-BE60F5DE7A93}"/>
    <dgm:cxn modelId="{5859B6EE-CD34-4114-B440-D73D53F02F79}" srcId="{7095459A-FCE4-4E16-836A-6F12251321C7}" destId="{15C56703-C435-4FA4-AD85-9AD677B5241E}" srcOrd="0" destOrd="0" parTransId="{52526C46-3D9F-4BB3-8FA9-C717CAF06467}" sibTransId="{00C69F38-CE72-4B22-99E8-9B70DD98CD6B}"/>
    <dgm:cxn modelId="{884D8CF9-F28C-41EE-AC12-3C3B0EAA1FA3}" type="presOf" srcId="{5B07FCFC-59B3-4F9E-80D6-A07A72006028}" destId="{06091F71-CD65-4281-9F57-C23F2A8FAFD2}" srcOrd="0" destOrd="0" presId="urn:microsoft.com/office/officeart/2005/8/layout/hierarchy3"/>
    <dgm:cxn modelId="{B948FC2A-04E9-4887-BCFF-A8BA3AE1E9F8}" type="presParOf" srcId="{4C6C90B6-7722-40BF-880A-E264D323666E}" destId="{A19D90BF-735F-47E4-86FD-948A3191FE78}" srcOrd="0" destOrd="0" presId="urn:microsoft.com/office/officeart/2005/8/layout/hierarchy3"/>
    <dgm:cxn modelId="{A4D0F0CC-AB1F-44B9-BC47-694F05DD751F}" type="presParOf" srcId="{A19D90BF-735F-47E4-86FD-948A3191FE78}" destId="{DEDB5CCC-404A-4949-BED1-D298E867141C}" srcOrd="0" destOrd="0" presId="urn:microsoft.com/office/officeart/2005/8/layout/hierarchy3"/>
    <dgm:cxn modelId="{9CD18D2E-6959-47C8-91BC-92D085A02B11}" type="presParOf" srcId="{DEDB5CCC-404A-4949-BED1-D298E867141C}" destId="{8D1C7562-6098-43E6-9370-B6B8BC96C8A2}" srcOrd="0" destOrd="0" presId="urn:microsoft.com/office/officeart/2005/8/layout/hierarchy3"/>
    <dgm:cxn modelId="{11DB8F05-22EE-493B-807D-99963B8C5488}" type="presParOf" srcId="{DEDB5CCC-404A-4949-BED1-D298E867141C}" destId="{3AF57DD2-5916-4DD6-A6AA-643FFE620045}" srcOrd="1" destOrd="0" presId="urn:microsoft.com/office/officeart/2005/8/layout/hierarchy3"/>
    <dgm:cxn modelId="{E1129E71-63CE-45F0-8111-E87D479E84D2}" type="presParOf" srcId="{A19D90BF-735F-47E4-86FD-948A3191FE78}" destId="{C74031F8-527D-4D5C-A830-C90AC2AD7EB6}" srcOrd="1" destOrd="0" presId="urn:microsoft.com/office/officeart/2005/8/layout/hierarchy3"/>
    <dgm:cxn modelId="{6D1377F0-22FD-43B8-B050-B05756AAC713}" type="presParOf" srcId="{C74031F8-527D-4D5C-A830-C90AC2AD7EB6}" destId="{0913D053-4DE8-4CFD-B3A5-5B4281E26A80}" srcOrd="0" destOrd="0" presId="urn:microsoft.com/office/officeart/2005/8/layout/hierarchy3"/>
    <dgm:cxn modelId="{A3C9A449-5CB2-4231-A59F-500C317B9DE4}" type="presParOf" srcId="{C74031F8-527D-4D5C-A830-C90AC2AD7EB6}" destId="{73785F83-ACA4-4209-B581-3AADB856D021}" srcOrd="1" destOrd="0" presId="urn:microsoft.com/office/officeart/2005/8/layout/hierarchy3"/>
    <dgm:cxn modelId="{963B7BC7-BFCB-4798-84B0-AE541DEB801C}" type="presParOf" srcId="{C74031F8-527D-4D5C-A830-C90AC2AD7EB6}" destId="{27C1CB9F-AD60-4910-A19C-FEF30832091A}" srcOrd="2" destOrd="0" presId="urn:microsoft.com/office/officeart/2005/8/layout/hierarchy3"/>
    <dgm:cxn modelId="{ED205C0D-B677-4005-85BA-1EF6754BFDE9}" type="presParOf" srcId="{C74031F8-527D-4D5C-A830-C90AC2AD7EB6}" destId="{9583812D-3915-41F4-A1D8-CA860501CD05}" srcOrd="3" destOrd="0" presId="urn:microsoft.com/office/officeart/2005/8/layout/hierarchy3"/>
    <dgm:cxn modelId="{E2E31AA8-E369-4253-B4E5-E91CC2722505}" type="presParOf" srcId="{4C6C90B6-7722-40BF-880A-E264D323666E}" destId="{E7FE535B-33A1-433D-AB7A-A6701A638758}" srcOrd="1" destOrd="0" presId="urn:microsoft.com/office/officeart/2005/8/layout/hierarchy3"/>
    <dgm:cxn modelId="{7794481E-67EC-4CBE-80CD-BE7F408F29B2}" type="presParOf" srcId="{E7FE535B-33A1-433D-AB7A-A6701A638758}" destId="{4B36A0C3-CAE1-43F1-97D1-54F098D10055}" srcOrd="0" destOrd="0" presId="urn:microsoft.com/office/officeart/2005/8/layout/hierarchy3"/>
    <dgm:cxn modelId="{791FA01D-2233-43F9-BE9D-FE3A10C984DE}" type="presParOf" srcId="{4B36A0C3-CAE1-43F1-97D1-54F098D10055}" destId="{8A36AACB-AA7C-44CA-AD54-7A34E603CB29}" srcOrd="0" destOrd="0" presId="urn:microsoft.com/office/officeart/2005/8/layout/hierarchy3"/>
    <dgm:cxn modelId="{3F4B5652-FB59-46FA-9F82-31F7AAEC7F9E}" type="presParOf" srcId="{4B36A0C3-CAE1-43F1-97D1-54F098D10055}" destId="{7A00C346-D2B6-4B5C-9CEB-BBD188D9669B}" srcOrd="1" destOrd="0" presId="urn:microsoft.com/office/officeart/2005/8/layout/hierarchy3"/>
    <dgm:cxn modelId="{648E3995-D599-4ADE-B167-904A3A0D0C26}" type="presParOf" srcId="{E7FE535B-33A1-433D-AB7A-A6701A638758}" destId="{4997DACB-33B2-424A-935C-1A4E7664D517}" srcOrd="1" destOrd="0" presId="urn:microsoft.com/office/officeart/2005/8/layout/hierarchy3"/>
    <dgm:cxn modelId="{CE7ED546-254C-4599-B1F7-AB98599C3AAA}" type="presParOf" srcId="{4997DACB-33B2-424A-935C-1A4E7664D517}" destId="{B11FE9B7-4140-4E4C-ABBE-6BADB996B441}" srcOrd="0" destOrd="0" presId="urn:microsoft.com/office/officeart/2005/8/layout/hierarchy3"/>
    <dgm:cxn modelId="{1E15E72A-7A7F-490E-B344-E7D02A2400B5}" type="presParOf" srcId="{4997DACB-33B2-424A-935C-1A4E7664D517}" destId="{BCD07A21-D2BF-47A8-B665-449DEFA0C5B8}" srcOrd="1" destOrd="0" presId="urn:microsoft.com/office/officeart/2005/8/layout/hierarchy3"/>
    <dgm:cxn modelId="{FB590F1E-B755-4CB3-B92C-8651F51F60A3}" type="presParOf" srcId="{4997DACB-33B2-424A-935C-1A4E7664D517}" destId="{57656323-3C4C-41F8-A04D-CB2F8C01D70D}" srcOrd="2" destOrd="0" presId="urn:microsoft.com/office/officeart/2005/8/layout/hierarchy3"/>
    <dgm:cxn modelId="{9D0585CE-5C30-4003-A0E3-317CD918A087}" type="presParOf" srcId="{4997DACB-33B2-424A-935C-1A4E7664D517}" destId="{B6EDDB09-4422-4706-937D-D09CD1116DFF}" srcOrd="3" destOrd="0" presId="urn:microsoft.com/office/officeart/2005/8/layout/hierarchy3"/>
    <dgm:cxn modelId="{0A3AAF1F-AECD-4655-ACE9-278BB9D70633}" type="presParOf" srcId="{4C6C90B6-7722-40BF-880A-E264D323666E}" destId="{BA747A17-7068-4F4F-89D3-B33D754C09CC}" srcOrd="2" destOrd="0" presId="urn:microsoft.com/office/officeart/2005/8/layout/hierarchy3"/>
    <dgm:cxn modelId="{97F9843B-967C-4B2B-8E71-AC8EA00D7344}" type="presParOf" srcId="{BA747A17-7068-4F4F-89D3-B33D754C09CC}" destId="{676ABDBC-8777-4E65-95DA-5EC437CB1DFC}" srcOrd="0" destOrd="0" presId="urn:microsoft.com/office/officeart/2005/8/layout/hierarchy3"/>
    <dgm:cxn modelId="{A44ECD1C-73C8-4AC4-9EB0-32604D3A81F3}" type="presParOf" srcId="{676ABDBC-8777-4E65-95DA-5EC437CB1DFC}" destId="{CBB1972A-725C-4E77-8D1F-DFF84899075C}" srcOrd="0" destOrd="0" presId="urn:microsoft.com/office/officeart/2005/8/layout/hierarchy3"/>
    <dgm:cxn modelId="{1FE669E2-6C66-4933-8E75-6B0BF49E708D}" type="presParOf" srcId="{676ABDBC-8777-4E65-95DA-5EC437CB1DFC}" destId="{DB080019-A4AC-4457-ABD2-4FDE4E41D86A}" srcOrd="1" destOrd="0" presId="urn:microsoft.com/office/officeart/2005/8/layout/hierarchy3"/>
    <dgm:cxn modelId="{39717877-9D50-41F0-AC43-9AF0953CDE03}" type="presParOf" srcId="{BA747A17-7068-4F4F-89D3-B33D754C09CC}" destId="{50B65E1A-B257-40E4-B6E6-986269820CBE}" srcOrd="1" destOrd="0" presId="urn:microsoft.com/office/officeart/2005/8/layout/hierarchy3"/>
    <dgm:cxn modelId="{9BBA4275-D18F-4A91-9EB6-1AA840C22466}" type="presParOf" srcId="{50B65E1A-B257-40E4-B6E6-986269820CBE}" destId="{4A3D2077-CBB5-431F-B518-D49FA9FB4239}" srcOrd="0" destOrd="0" presId="urn:microsoft.com/office/officeart/2005/8/layout/hierarchy3"/>
    <dgm:cxn modelId="{72F8E34A-C7C1-4A6E-8CCF-0E22BB02E285}" type="presParOf" srcId="{50B65E1A-B257-40E4-B6E6-986269820CBE}" destId="{F76752A6-C960-4372-BE80-22C8ECD568E2}" srcOrd="1" destOrd="0" presId="urn:microsoft.com/office/officeart/2005/8/layout/hierarchy3"/>
    <dgm:cxn modelId="{4D216DE2-134A-4C41-A473-9C984713C3BF}" type="presParOf" srcId="{50B65E1A-B257-40E4-B6E6-986269820CBE}" destId="{1A6F7A7F-D3C0-4AF6-9E97-0FF5D681061C}" srcOrd="2" destOrd="0" presId="urn:microsoft.com/office/officeart/2005/8/layout/hierarchy3"/>
    <dgm:cxn modelId="{2C0F96C6-5F4B-4B96-AB40-218A76FE6678}" type="presParOf" srcId="{50B65E1A-B257-40E4-B6E6-986269820CBE}" destId="{4E313BCD-6B0C-4CE5-881B-1FED76566C8B}" srcOrd="3" destOrd="0" presId="urn:microsoft.com/office/officeart/2005/8/layout/hierarchy3"/>
    <dgm:cxn modelId="{88C2CE82-8B09-4174-AA8F-5A743C1F3767}" type="presParOf" srcId="{4C6C90B6-7722-40BF-880A-E264D323666E}" destId="{C535157B-0A50-40D8-BA12-9DF372C49193}" srcOrd="3" destOrd="0" presId="urn:microsoft.com/office/officeart/2005/8/layout/hierarchy3"/>
    <dgm:cxn modelId="{8AD0DCF1-9F8F-48D1-9F15-01276A28D2BC}" type="presParOf" srcId="{C535157B-0A50-40D8-BA12-9DF372C49193}" destId="{22134BAC-9C32-43DB-996D-F5649FD6FE79}" srcOrd="0" destOrd="0" presId="urn:microsoft.com/office/officeart/2005/8/layout/hierarchy3"/>
    <dgm:cxn modelId="{3DED6999-DF60-4265-889E-3B1EFF238A09}" type="presParOf" srcId="{22134BAC-9C32-43DB-996D-F5649FD6FE79}" destId="{1D63F871-C442-45D9-9BA8-B34D36A22C9E}" srcOrd="0" destOrd="0" presId="urn:microsoft.com/office/officeart/2005/8/layout/hierarchy3"/>
    <dgm:cxn modelId="{3B98F302-787B-4C6A-8070-E0A4C61173B3}" type="presParOf" srcId="{22134BAC-9C32-43DB-996D-F5649FD6FE79}" destId="{DB213DE1-9272-4314-B717-495DA730BCAD}" srcOrd="1" destOrd="0" presId="urn:microsoft.com/office/officeart/2005/8/layout/hierarchy3"/>
    <dgm:cxn modelId="{BA97C947-AFE7-4B34-BF49-4E3051A54F8D}" type="presParOf" srcId="{C535157B-0A50-40D8-BA12-9DF372C49193}" destId="{B1F829DB-3DC9-4344-82F3-CD7C2BD69C0E}" srcOrd="1" destOrd="0" presId="urn:microsoft.com/office/officeart/2005/8/layout/hierarchy3"/>
    <dgm:cxn modelId="{71F87AF0-DAFE-4908-9DC4-87854E2A9142}" type="presParOf" srcId="{B1F829DB-3DC9-4344-82F3-CD7C2BD69C0E}" destId="{CAD86BF1-8E0B-4036-9B2C-4146B9620C76}" srcOrd="0" destOrd="0" presId="urn:microsoft.com/office/officeart/2005/8/layout/hierarchy3"/>
    <dgm:cxn modelId="{13D1D938-F289-48C8-8E9A-D27AD9527ECB}" type="presParOf" srcId="{B1F829DB-3DC9-4344-82F3-CD7C2BD69C0E}" destId="{30C07D7E-DCC4-4901-BE46-7FD5835CAAEF}" srcOrd="1" destOrd="0" presId="urn:microsoft.com/office/officeart/2005/8/layout/hierarchy3"/>
    <dgm:cxn modelId="{156B5FC7-AA2A-4B49-A8F1-352EDD41A14A}" type="presParOf" srcId="{B1F829DB-3DC9-4344-82F3-CD7C2BD69C0E}" destId="{2DD9D609-550F-4134-8693-776974D58934}" srcOrd="2" destOrd="0" presId="urn:microsoft.com/office/officeart/2005/8/layout/hierarchy3"/>
    <dgm:cxn modelId="{CAF1B633-14BE-4475-BAC6-81FDC3C5CDE3}" type="presParOf" srcId="{B1F829DB-3DC9-4344-82F3-CD7C2BD69C0E}" destId="{06091F71-CD65-4281-9F57-C23F2A8FAFD2}" srcOrd="3" destOrd="0" presId="urn:microsoft.com/office/officeart/2005/8/layout/hierarchy3"/>
    <dgm:cxn modelId="{50DDF920-F134-42D6-A48E-C012E2344469}" type="presParOf" srcId="{4C6C90B6-7722-40BF-880A-E264D323666E}" destId="{88FBC2C1-56AB-4812-B8AA-6614BDB6CF27}" srcOrd="4" destOrd="0" presId="urn:microsoft.com/office/officeart/2005/8/layout/hierarchy3"/>
    <dgm:cxn modelId="{F7FB7E58-8727-4ECE-B743-9F63E572FC6B}" type="presParOf" srcId="{88FBC2C1-56AB-4812-B8AA-6614BDB6CF27}" destId="{F99D8A0E-2D79-49D4-99CD-8056C542ABC3}" srcOrd="0" destOrd="0" presId="urn:microsoft.com/office/officeart/2005/8/layout/hierarchy3"/>
    <dgm:cxn modelId="{4FA94BE9-14B0-462F-AEFB-A32FC632B418}" type="presParOf" srcId="{F99D8A0E-2D79-49D4-99CD-8056C542ABC3}" destId="{C437320D-DBE8-4775-8972-326F5EBF340E}" srcOrd="0" destOrd="0" presId="urn:microsoft.com/office/officeart/2005/8/layout/hierarchy3"/>
    <dgm:cxn modelId="{CC39BC6D-F801-4386-B0A0-E983D0BE572D}" type="presParOf" srcId="{F99D8A0E-2D79-49D4-99CD-8056C542ABC3}" destId="{056A615A-352A-4534-8AC4-C0040BEB734A}" srcOrd="1" destOrd="0" presId="urn:microsoft.com/office/officeart/2005/8/layout/hierarchy3"/>
    <dgm:cxn modelId="{DB93C631-CD91-4DAF-95A2-9EDB0B4A612E}" type="presParOf" srcId="{88FBC2C1-56AB-4812-B8AA-6614BDB6CF27}" destId="{6E40F7F2-4B52-47D5-BA8B-EE86F0F1D5C6}" srcOrd="1" destOrd="0" presId="urn:microsoft.com/office/officeart/2005/8/layout/hierarchy3"/>
    <dgm:cxn modelId="{C2D864D6-A4C4-4FCD-9548-3C4F5C61B696}" type="presParOf" srcId="{6E40F7F2-4B52-47D5-BA8B-EE86F0F1D5C6}" destId="{5643836E-680A-4545-BBA5-9114288E8069}" srcOrd="0" destOrd="0" presId="urn:microsoft.com/office/officeart/2005/8/layout/hierarchy3"/>
    <dgm:cxn modelId="{48F6DA43-CDA0-4D24-8B91-219E11FA6FC0}" type="presParOf" srcId="{6E40F7F2-4B52-47D5-BA8B-EE86F0F1D5C6}" destId="{1882D672-8983-446E-81E1-B4EAAB860408}" srcOrd="1" destOrd="0" presId="urn:microsoft.com/office/officeart/2005/8/layout/hierarchy3"/>
    <dgm:cxn modelId="{57E0EEA7-1E49-4A87-A302-819321BB1629}" type="presParOf" srcId="{6E40F7F2-4B52-47D5-BA8B-EE86F0F1D5C6}" destId="{9558A7F6-7EF3-4977-B644-02521F55FCF6}" srcOrd="2" destOrd="0" presId="urn:microsoft.com/office/officeart/2005/8/layout/hierarchy3"/>
    <dgm:cxn modelId="{FC1C90C5-CA2C-4421-8C5F-75D30216900C}" type="presParOf" srcId="{6E40F7F2-4B52-47D5-BA8B-EE86F0F1D5C6}" destId="{B85D53C2-96F9-49A7-9CAA-25A96DA31B25}"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CFF83D4-194D-4341-9D62-72CA5CDA84E5}" type="doc">
      <dgm:prSet loTypeId="urn:diagrams.loki3.com/BracketList" loCatId="list" qsTypeId="urn:microsoft.com/office/officeart/2005/8/quickstyle/simple1" qsCatId="simple" csTypeId="urn:microsoft.com/office/officeart/2005/8/colors/accent1_2" csCatId="accent1" phldr="1"/>
      <dgm:spPr/>
      <dgm:t>
        <a:bodyPr/>
        <a:lstStyle/>
        <a:p>
          <a:endParaRPr lang="en-KE"/>
        </a:p>
      </dgm:t>
    </dgm:pt>
    <dgm:pt modelId="{D4C0D8D3-83DD-4FC4-8866-E6C71780F664}">
      <dgm:prSet custT="1"/>
      <dgm:spPr/>
      <dgm:t>
        <a:bodyPr/>
        <a:lstStyle/>
        <a:p>
          <a:r>
            <a:rPr lang="en-US" sz="1600" b="1" dirty="0">
              <a:highlight>
                <a:srgbClr val="00FF00"/>
              </a:highlight>
            </a:rPr>
            <a:t>Background</a:t>
          </a:r>
          <a:endParaRPr lang="en-KE" sz="1600" b="1" dirty="0">
            <a:highlight>
              <a:srgbClr val="00FF00"/>
            </a:highlight>
          </a:endParaRPr>
        </a:p>
      </dgm:t>
    </dgm:pt>
    <dgm:pt modelId="{85328559-4CC3-4246-BD50-436DB2E54C35}" type="parTrans" cxnId="{2BAC3604-92BC-4261-939E-525BCF90DFAC}">
      <dgm:prSet/>
      <dgm:spPr/>
      <dgm:t>
        <a:bodyPr/>
        <a:lstStyle/>
        <a:p>
          <a:endParaRPr lang="en-KE"/>
        </a:p>
      </dgm:t>
    </dgm:pt>
    <dgm:pt modelId="{A1688B58-616C-4625-85DD-479FA188B390}" type="sibTrans" cxnId="{2BAC3604-92BC-4261-939E-525BCF90DFAC}">
      <dgm:prSet/>
      <dgm:spPr/>
      <dgm:t>
        <a:bodyPr/>
        <a:lstStyle/>
        <a:p>
          <a:endParaRPr lang="en-KE"/>
        </a:p>
      </dgm:t>
    </dgm:pt>
    <dgm:pt modelId="{C4C5ED27-9D2D-4568-AE20-3D5749285899}">
      <dgm:prSet custT="1"/>
      <dgm:spPr/>
      <dgm:t>
        <a:bodyPr/>
        <a:lstStyle/>
        <a:p>
          <a:pPr algn="l"/>
          <a:r>
            <a:rPr lang="en-US" sz="1400" i="1" dirty="0"/>
            <a:t>The Sahel region of Africa (including countries like Senegal, Mali, Burkina Faso, Niger, and Chad) is highly vulnerable to the impacts of climate change. Increasing temperatures, erratic rainfall patterns, and prolonged droughts are compounding  existing challenges of land degradation, food insecurity, and poverty. Agriculture is the backbone of these economies, employing a significant portion of the population and contributing substantially to GDP. Traditional farming practices are often rain-fed and highly prone to these climate shifts.</a:t>
          </a:r>
          <a:endParaRPr lang="en-KE" sz="1400" dirty="0"/>
        </a:p>
      </dgm:t>
    </dgm:pt>
    <dgm:pt modelId="{A36987BC-E6AE-41B6-9372-4E8295BE46B3}" type="parTrans" cxnId="{4BF5F977-55EB-4837-ABD5-34C5BF2707E4}">
      <dgm:prSet/>
      <dgm:spPr/>
      <dgm:t>
        <a:bodyPr/>
        <a:lstStyle/>
        <a:p>
          <a:endParaRPr lang="en-KE"/>
        </a:p>
      </dgm:t>
    </dgm:pt>
    <dgm:pt modelId="{D7597D80-FB88-4556-A2FF-9B50B4EF3CC0}" type="sibTrans" cxnId="{4BF5F977-55EB-4837-ABD5-34C5BF2707E4}">
      <dgm:prSet/>
      <dgm:spPr/>
      <dgm:t>
        <a:bodyPr/>
        <a:lstStyle/>
        <a:p>
          <a:endParaRPr lang="en-KE"/>
        </a:p>
      </dgm:t>
    </dgm:pt>
    <dgm:pt modelId="{3272C808-112E-4108-9C9A-F3238F0516FC}">
      <dgm:prSet custT="1"/>
      <dgm:spPr/>
      <dgm:t>
        <a:bodyPr/>
        <a:lstStyle/>
        <a:p>
          <a:r>
            <a:rPr lang="en-US" sz="1600" b="1" i="0" dirty="0">
              <a:highlight>
                <a:srgbClr val="FF0000"/>
              </a:highlight>
            </a:rPr>
            <a:t>Ask</a:t>
          </a:r>
          <a:endParaRPr lang="en-KE" sz="1600" dirty="0">
            <a:highlight>
              <a:srgbClr val="FF0000"/>
            </a:highlight>
          </a:endParaRPr>
        </a:p>
      </dgm:t>
    </dgm:pt>
    <dgm:pt modelId="{FF0F3D6C-BBBB-4858-8B62-1AF5B65BC067}" type="parTrans" cxnId="{3F7E7D76-FCE3-4A2C-A94B-C46137605C91}">
      <dgm:prSet/>
      <dgm:spPr/>
      <dgm:t>
        <a:bodyPr/>
        <a:lstStyle/>
        <a:p>
          <a:endParaRPr lang="en-KE"/>
        </a:p>
      </dgm:t>
    </dgm:pt>
    <dgm:pt modelId="{B0D20A0C-B80D-4E09-B349-4118745C0C89}" type="sibTrans" cxnId="{3F7E7D76-FCE3-4A2C-A94B-C46137605C91}">
      <dgm:prSet/>
      <dgm:spPr/>
      <dgm:t>
        <a:bodyPr/>
        <a:lstStyle/>
        <a:p>
          <a:endParaRPr lang="en-KE"/>
        </a:p>
      </dgm:t>
    </dgm:pt>
    <dgm:pt modelId="{B2535819-C9C2-459B-9940-FB4C45C2EE06}">
      <dgm:prSet custT="1"/>
      <dgm:spPr>
        <a:solidFill>
          <a:srgbClr val="00B0F0"/>
        </a:solidFill>
      </dgm:spPr>
      <dgm:t>
        <a:bodyPr/>
        <a:lstStyle/>
        <a:p>
          <a:r>
            <a:rPr lang="en-US" sz="1400" dirty="0"/>
            <a:t>Identify Climate-Related Risks faced by the Sahel region due to climate change.</a:t>
          </a:r>
          <a:endParaRPr lang="en-KE" sz="1400" dirty="0"/>
        </a:p>
      </dgm:t>
    </dgm:pt>
    <dgm:pt modelId="{78DA53F4-7391-46DC-A2C3-2ABAC6948164}" type="parTrans" cxnId="{0609A541-C825-4FD4-A414-74213BC36210}">
      <dgm:prSet/>
      <dgm:spPr/>
      <dgm:t>
        <a:bodyPr/>
        <a:lstStyle/>
        <a:p>
          <a:endParaRPr lang="en-KE"/>
        </a:p>
      </dgm:t>
    </dgm:pt>
    <dgm:pt modelId="{8CB8F2F3-3A0F-471E-AFAE-6CB46301C190}" type="sibTrans" cxnId="{0609A541-C825-4FD4-A414-74213BC36210}">
      <dgm:prSet/>
      <dgm:spPr/>
      <dgm:t>
        <a:bodyPr/>
        <a:lstStyle/>
        <a:p>
          <a:endParaRPr lang="en-KE"/>
        </a:p>
      </dgm:t>
    </dgm:pt>
    <dgm:pt modelId="{FF52B039-9C1B-4B1B-AB5F-F11DECF2DAB5}">
      <dgm:prSet custT="1"/>
      <dgm:spPr>
        <a:solidFill>
          <a:srgbClr val="00B0F0"/>
        </a:solidFill>
      </dgm:spPr>
      <dgm:t>
        <a:bodyPr/>
        <a:lstStyle/>
        <a:p>
          <a:r>
            <a:rPr lang="en-US" sz="1400" dirty="0"/>
            <a:t>Identify Climate-Related Opportunities </a:t>
          </a:r>
          <a:r>
            <a:rPr lang="en-US" sz="1400" dirty="0" err="1"/>
            <a:t>i.e</a:t>
          </a:r>
          <a:r>
            <a:rPr lang="en-US" sz="1400" dirty="0"/>
            <a:t> potential business and investment opportunities that arise from these risks</a:t>
          </a:r>
          <a:endParaRPr lang="en-KE" sz="1400" dirty="0"/>
        </a:p>
      </dgm:t>
    </dgm:pt>
    <dgm:pt modelId="{945D510C-C938-4527-A90C-7D5138B60836}" type="parTrans" cxnId="{51F47D19-F75F-45AA-92DD-AE86CCA9EA93}">
      <dgm:prSet/>
      <dgm:spPr/>
      <dgm:t>
        <a:bodyPr/>
        <a:lstStyle/>
        <a:p>
          <a:endParaRPr lang="en-KE"/>
        </a:p>
      </dgm:t>
    </dgm:pt>
    <dgm:pt modelId="{D1BD2728-4371-4044-9234-C5A5E58FAD57}" type="sibTrans" cxnId="{51F47D19-F75F-45AA-92DD-AE86CCA9EA93}">
      <dgm:prSet/>
      <dgm:spPr/>
      <dgm:t>
        <a:bodyPr/>
        <a:lstStyle/>
        <a:p>
          <a:endParaRPr lang="en-KE"/>
        </a:p>
      </dgm:t>
    </dgm:pt>
    <dgm:pt modelId="{061F0BBB-C449-471C-9AF4-F867430C43A6}">
      <dgm:prSet custT="1"/>
      <dgm:spPr>
        <a:solidFill>
          <a:srgbClr val="00B0F0"/>
        </a:solidFill>
      </dgm:spPr>
      <dgm:t>
        <a:bodyPr/>
        <a:lstStyle/>
        <a:p>
          <a:r>
            <a:rPr lang="en-US" sz="1400" dirty="0"/>
            <a:t>Outline the potential outcomes of both inaction and successful interventions</a:t>
          </a:r>
          <a:endParaRPr lang="en-KE" sz="1400" dirty="0"/>
        </a:p>
      </dgm:t>
    </dgm:pt>
    <dgm:pt modelId="{D9892CE9-8EF1-499C-9009-B9A134D5011D}" type="parTrans" cxnId="{56E40097-A3A2-4526-BCB7-BB24A72CA731}">
      <dgm:prSet/>
      <dgm:spPr/>
      <dgm:t>
        <a:bodyPr/>
        <a:lstStyle/>
        <a:p>
          <a:endParaRPr lang="en-KE"/>
        </a:p>
      </dgm:t>
    </dgm:pt>
    <dgm:pt modelId="{E4FBE7A5-6046-4FAF-8644-592A8774BA56}" type="sibTrans" cxnId="{56E40097-A3A2-4526-BCB7-BB24A72CA731}">
      <dgm:prSet/>
      <dgm:spPr/>
      <dgm:t>
        <a:bodyPr/>
        <a:lstStyle/>
        <a:p>
          <a:endParaRPr lang="en-KE"/>
        </a:p>
      </dgm:t>
    </dgm:pt>
    <dgm:pt modelId="{C5768E9D-2979-46C4-9713-2108AF2D4DCE}">
      <dgm:prSet custT="1"/>
      <dgm:spPr>
        <a:solidFill>
          <a:srgbClr val="00B0F0"/>
        </a:solidFill>
      </dgm:spPr>
      <dgm:t>
        <a:bodyPr/>
        <a:lstStyle/>
        <a:p>
          <a:r>
            <a:rPr lang="en-US" sz="1400" dirty="0"/>
            <a:t>Analyze how environmental, social, and governance factors are interconnected with these risks, opportunities, and outcomes, and how ESG considerations can guide sustainable investment decisions</a:t>
          </a:r>
          <a:endParaRPr lang="en-KE" sz="1400" dirty="0"/>
        </a:p>
      </dgm:t>
    </dgm:pt>
    <dgm:pt modelId="{AB9FC490-2418-4D69-9035-65B08E4E69DA}" type="parTrans" cxnId="{352846A0-5071-4B27-B928-23CC76B0BDC1}">
      <dgm:prSet/>
      <dgm:spPr/>
      <dgm:t>
        <a:bodyPr/>
        <a:lstStyle/>
        <a:p>
          <a:endParaRPr lang="en-KE"/>
        </a:p>
      </dgm:t>
    </dgm:pt>
    <dgm:pt modelId="{18A98B00-487E-4B2A-83E9-778DA36C977C}" type="sibTrans" cxnId="{352846A0-5071-4B27-B928-23CC76B0BDC1}">
      <dgm:prSet/>
      <dgm:spPr/>
      <dgm:t>
        <a:bodyPr/>
        <a:lstStyle/>
        <a:p>
          <a:endParaRPr lang="en-KE"/>
        </a:p>
      </dgm:t>
    </dgm:pt>
    <dgm:pt modelId="{0D45D8E9-F323-4C61-9A60-250DBCC4AD52}">
      <dgm:prSet custT="1"/>
      <dgm:spPr>
        <a:solidFill>
          <a:srgbClr val="00B0F0"/>
        </a:solidFill>
      </dgm:spPr>
      <dgm:t>
        <a:bodyPr/>
        <a:lstStyle/>
        <a:p>
          <a:r>
            <a:rPr lang="en-US" sz="1400" dirty="0"/>
            <a:t>How is this case study  relevant to other emerging markets facing similar climate vulnerabilities and development challenges.</a:t>
          </a:r>
          <a:endParaRPr lang="en-KE" sz="1400" dirty="0"/>
        </a:p>
      </dgm:t>
    </dgm:pt>
    <dgm:pt modelId="{9DAAA464-28F9-44A9-B027-D27D95C84BC9}" type="parTrans" cxnId="{2B59A53C-3F52-4BDB-8EF7-329AD2677177}">
      <dgm:prSet/>
      <dgm:spPr/>
      <dgm:t>
        <a:bodyPr/>
        <a:lstStyle/>
        <a:p>
          <a:endParaRPr lang="en-KE"/>
        </a:p>
      </dgm:t>
    </dgm:pt>
    <dgm:pt modelId="{B9BA73B5-FED5-486D-950F-DF5ABF5AF9D5}" type="sibTrans" cxnId="{2B59A53C-3F52-4BDB-8EF7-329AD2677177}">
      <dgm:prSet/>
      <dgm:spPr/>
      <dgm:t>
        <a:bodyPr/>
        <a:lstStyle/>
        <a:p>
          <a:endParaRPr lang="en-KE"/>
        </a:p>
      </dgm:t>
    </dgm:pt>
    <dgm:pt modelId="{EF0275F9-0390-4DD9-BA45-42689D0E78F4}" type="pres">
      <dgm:prSet presAssocID="{CCFF83D4-194D-4341-9D62-72CA5CDA84E5}" presName="Name0" presStyleCnt="0">
        <dgm:presLayoutVars>
          <dgm:dir/>
          <dgm:animLvl val="lvl"/>
          <dgm:resizeHandles val="exact"/>
        </dgm:presLayoutVars>
      </dgm:prSet>
      <dgm:spPr/>
    </dgm:pt>
    <dgm:pt modelId="{934047FB-2433-4592-82E9-AC6E2A9ECF37}" type="pres">
      <dgm:prSet presAssocID="{D4C0D8D3-83DD-4FC4-8866-E6C71780F664}" presName="linNode" presStyleCnt="0"/>
      <dgm:spPr/>
    </dgm:pt>
    <dgm:pt modelId="{2B434624-B06C-4F0B-ABD8-A45258D15613}" type="pres">
      <dgm:prSet presAssocID="{D4C0D8D3-83DD-4FC4-8866-E6C71780F664}" presName="parTx" presStyleLbl="revTx" presStyleIdx="0" presStyleCnt="3" custLinFactNeighborX="6977" custLinFactNeighborY="84817">
        <dgm:presLayoutVars>
          <dgm:chMax val="1"/>
          <dgm:bulletEnabled val="1"/>
        </dgm:presLayoutVars>
      </dgm:prSet>
      <dgm:spPr/>
    </dgm:pt>
    <dgm:pt modelId="{E4F7014D-31C9-4B9D-960E-273A14F6ED1D}" type="pres">
      <dgm:prSet presAssocID="{D4C0D8D3-83DD-4FC4-8866-E6C71780F664}" presName="bracket" presStyleLbl="parChTrans1D1" presStyleIdx="0" presStyleCnt="3"/>
      <dgm:spPr/>
    </dgm:pt>
    <dgm:pt modelId="{578F037D-D35B-4470-B073-C889FFE95025}" type="pres">
      <dgm:prSet presAssocID="{D4C0D8D3-83DD-4FC4-8866-E6C71780F664}" presName="spH" presStyleCnt="0"/>
      <dgm:spPr/>
    </dgm:pt>
    <dgm:pt modelId="{DA8B0886-510E-473F-A720-731B72C1B68D}" type="pres">
      <dgm:prSet presAssocID="{A1688B58-616C-4625-85DD-479FA188B390}" presName="spV" presStyleCnt="0"/>
      <dgm:spPr/>
    </dgm:pt>
    <dgm:pt modelId="{86BA4CDA-7559-4CB5-9951-91F60F14015D}" type="pres">
      <dgm:prSet presAssocID="{C4C5ED27-9D2D-4568-AE20-3D5749285899}" presName="linNode" presStyleCnt="0"/>
      <dgm:spPr/>
    </dgm:pt>
    <dgm:pt modelId="{53CB203E-313A-4F3A-87E0-26FB756F1CDD}" type="pres">
      <dgm:prSet presAssocID="{C4C5ED27-9D2D-4568-AE20-3D5749285899}" presName="parTx" presStyleLbl="revTx" presStyleIdx="1" presStyleCnt="3" custScaleX="147850">
        <dgm:presLayoutVars>
          <dgm:chMax val="1"/>
          <dgm:bulletEnabled val="1"/>
        </dgm:presLayoutVars>
      </dgm:prSet>
      <dgm:spPr/>
    </dgm:pt>
    <dgm:pt modelId="{6FDF24F7-1FFA-47F9-B6CB-18D8673BC5A6}" type="pres">
      <dgm:prSet presAssocID="{C4C5ED27-9D2D-4568-AE20-3D5749285899}" presName="bracket" presStyleLbl="parChTrans1D1" presStyleIdx="1" presStyleCnt="3" custScaleY="68717"/>
      <dgm:spPr/>
    </dgm:pt>
    <dgm:pt modelId="{32CBD554-7B5E-4E10-B7CF-0AE184B50D72}" type="pres">
      <dgm:prSet presAssocID="{C4C5ED27-9D2D-4568-AE20-3D5749285899}" presName="spH" presStyleCnt="0"/>
      <dgm:spPr/>
    </dgm:pt>
    <dgm:pt modelId="{17799836-8D44-4F72-AC47-27924BADF418}" type="pres">
      <dgm:prSet presAssocID="{D7597D80-FB88-4556-A2FF-9B50B4EF3CC0}" presName="spV" presStyleCnt="0"/>
      <dgm:spPr/>
    </dgm:pt>
    <dgm:pt modelId="{79EA8F79-94E4-4DBB-B48D-8ADAF9C36B95}" type="pres">
      <dgm:prSet presAssocID="{3272C808-112E-4108-9C9A-F3238F0516FC}" presName="linNode" presStyleCnt="0"/>
      <dgm:spPr/>
    </dgm:pt>
    <dgm:pt modelId="{B674166B-B841-427D-9B98-04D96F09ADE5}" type="pres">
      <dgm:prSet presAssocID="{3272C808-112E-4108-9C9A-F3238F0516FC}" presName="parTx" presStyleLbl="revTx" presStyleIdx="2" presStyleCnt="3">
        <dgm:presLayoutVars>
          <dgm:chMax val="1"/>
          <dgm:bulletEnabled val="1"/>
        </dgm:presLayoutVars>
      </dgm:prSet>
      <dgm:spPr/>
    </dgm:pt>
    <dgm:pt modelId="{9221F30A-8ABF-46BC-969E-C34BCA1D0EF2}" type="pres">
      <dgm:prSet presAssocID="{3272C808-112E-4108-9C9A-F3238F0516FC}" presName="bracket" presStyleLbl="parChTrans1D1" presStyleIdx="2" presStyleCnt="3"/>
      <dgm:spPr/>
    </dgm:pt>
    <dgm:pt modelId="{B2126B8C-7E44-4B0F-BF4B-09BBF50FAF18}" type="pres">
      <dgm:prSet presAssocID="{3272C808-112E-4108-9C9A-F3238F0516FC}" presName="spH" presStyleCnt="0"/>
      <dgm:spPr/>
    </dgm:pt>
    <dgm:pt modelId="{B64153F1-A7BF-4BC6-B3B4-2002DC241F0A}" type="pres">
      <dgm:prSet presAssocID="{3272C808-112E-4108-9C9A-F3238F0516FC}" presName="desTx" presStyleLbl="node1" presStyleIdx="0" presStyleCnt="1" custScaleX="99824" custScaleY="158716">
        <dgm:presLayoutVars>
          <dgm:bulletEnabled val="1"/>
        </dgm:presLayoutVars>
      </dgm:prSet>
      <dgm:spPr/>
    </dgm:pt>
  </dgm:ptLst>
  <dgm:cxnLst>
    <dgm:cxn modelId="{C5FFC600-B14A-4C61-AB24-544E9C9F3A5A}" type="presOf" srcId="{0D45D8E9-F323-4C61-9A60-250DBCC4AD52}" destId="{B64153F1-A7BF-4BC6-B3B4-2002DC241F0A}" srcOrd="0" destOrd="4" presId="urn:diagrams.loki3.com/BracketList"/>
    <dgm:cxn modelId="{2BAC3604-92BC-4261-939E-525BCF90DFAC}" srcId="{CCFF83D4-194D-4341-9D62-72CA5CDA84E5}" destId="{D4C0D8D3-83DD-4FC4-8866-E6C71780F664}" srcOrd="0" destOrd="0" parTransId="{85328559-4CC3-4246-BD50-436DB2E54C35}" sibTransId="{A1688B58-616C-4625-85DD-479FA188B390}"/>
    <dgm:cxn modelId="{51F47D19-F75F-45AA-92DD-AE86CCA9EA93}" srcId="{3272C808-112E-4108-9C9A-F3238F0516FC}" destId="{FF52B039-9C1B-4B1B-AB5F-F11DECF2DAB5}" srcOrd="1" destOrd="0" parTransId="{945D510C-C938-4527-A90C-7D5138B60836}" sibTransId="{D1BD2728-4371-4044-9234-C5A5E58FAD57}"/>
    <dgm:cxn modelId="{F4355C1F-360E-400F-B483-2FB187C82FAA}" type="presOf" srcId="{C4C5ED27-9D2D-4568-AE20-3D5749285899}" destId="{53CB203E-313A-4F3A-87E0-26FB756F1CDD}" srcOrd="0" destOrd="0" presId="urn:diagrams.loki3.com/BracketList"/>
    <dgm:cxn modelId="{9D853C32-E968-4D7D-A77B-6A7EE4BE68D1}" type="presOf" srcId="{CCFF83D4-194D-4341-9D62-72CA5CDA84E5}" destId="{EF0275F9-0390-4DD9-BA45-42689D0E78F4}" srcOrd="0" destOrd="0" presId="urn:diagrams.loki3.com/BracketList"/>
    <dgm:cxn modelId="{2B59A53C-3F52-4BDB-8EF7-329AD2677177}" srcId="{3272C808-112E-4108-9C9A-F3238F0516FC}" destId="{0D45D8E9-F323-4C61-9A60-250DBCC4AD52}" srcOrd="4" destOrd="0" parTransId="{9DAAA464-28F9-44A9-B027-D27D95C84BC9}" sibTransId="{B9BA73B5-FED5-486D-950F-DF5ABF5AF9D5}"/>
    <dgm:cxn modelId="{29838A40-5409-4170-84AA-D7E803BA68A6}" type="presOf" srcId="{061F0BBB-C449-471C-9AF4-F867430C43A6}" destId="{B64153F1-A7BF-4BC6-B3B4-2002DC241F0A}" srcOrd="0" destOrd="2" presId="urn:diagrams.loki3.com/BracketList"/>
    <dgm:cxn modelId="{0609A541-C825-4FD4-A414-74213BC36210}" srcId="{3272C808-112E-4108-9C9A-F3238F0516FC}" destId="{B2535819-C9C2-459B-9940-FB4C45C2EE06}" srcOrd="0" destOrd="0" parTransId="{78DA53F4-7391-46DC-A2C3-2ABAC6948164}" sibTransId="{8CB8F2F3-3A0F-471E-AFAE-6CB46301C190}"/>
    <dgm:cxn modelId="{205D5564-D39F-490E-807F-64ACFA4B1219}" type="presOf" srcId="{B2535819-C9C2-459B-9940-FB4C45C2EE06}" destId="{B64153F1-A7BF-4BC6-B3B4-2002DC241F0A}" srcOrd="0" destOrd="0" presId="urn:diagrams.loki3.com/BracketList"/>
    <dgm:cxn modelId="{78946A48-F069-4103-8156-0056D74C037B}" type="presOf" srcId="{D4C0D8D3-83DD-4FC4-8866-E6C71780F664}" destId="{2B434624-B06C-4F0B-ABD8-A45258D15613}" srcOrd="0" destOrd="0" presId="urn:diagrams.loki3.com/BracketList"/>
    <dgm:cxn modelId="{3F7E7D76-FCE3-4A2C-A94B-C46137605C91}" srcId="{CCFF83D4-194D-4341-9D62-72CA5CDA84E5}" destId="{3272C808-112E-4108-9C9A-F3238F0516FC}" srcOrd="2" destOrd="0" parTransId="{FF0F3D6C-BBBB-4858-8B62-1AF5B65BC067}" sibTransId="{B0D20A0C-B80D-4E09-B349-4118745C0C89}"/>
    <dgm:cxn modelId="{70260677-D039-4575-B6AA-A0507BDEABBB}" type="presOf" srcId="{3272C808-112E-4108-9C9A-F3238F0516FC}" destId="{B674166B-B841-427D-9B98-04D96F09ADE5}" srcOrd="0" destOrd="0" presId="urn:diagrams.loki3.com/BracketList"/>
    <dgm:cxn modelId="{4BF5F977-55EB-4837-ABD5-34C5BF2707E4}" srcId="{CCFF83D4-194D-4341-9D62-72CA5CDA84E5}" destId="{C4C5ED27-9D2D-4568-AE20-3D5749285899}" srcOrd="1" destOrd="0" parTransId="{A36987BC-E6AE-41B6-9372-4E8295BE46B3}" sibTransId="{D7597D80-FB88-4556-A2FF-9B50B4EF3CC0}"/>
    <dgm:cxn modelId="{56E40097-A3A2-4526-BCB7-BB24A72CA731}" srcId="{3272C808-112E-4108-9C9A-F3238F0516FC}" destId="{061F0BBB-C449-471C-9AF4-F867430C43A6}" srcOrd="2" destOrd="0" parTransId="{D9892CE9-8EF1-499C-9009-B9A134D5011D}" sibTransId="{E4FBE7A5-6046-4FAF-8644-592A8774BA56}"/>
    <dgm:cxn modelId="{352846A0-5071-4B27-B928-23CC76B0BDC1}" srcId="{3272C808-112E-4108-9C9A-F3238F0516FC}" destId="{C5768E9D-2979-46C4-9713-2108AF2D4DCE}" srcOrd="3" destOrd="0" parTransId="{AB9FC490-2418-4D69-9035-65B08E4E69DA}" sibTransId="{18A98B00-487E-4B2A-83E9-778DA36C977C}"/>
    <dgm:cxn modelId="{698FD7B0-89C6-472D-9FDA-A8F912A676B9}" type="presOf" srcId="{C5768E9D-2979-46C4-9713-2108AF2D4DCE}" destId="{B64153F1-A7BF-4BC6-B3B4-2002DC241F0A}" srcOrd="0" destOrd="3" presId="urn:diagrams.loki3.com/BracketList"/>
    <dgm:cxn modelId="{7A12D5F2-751F-45B9-8202-AFF6C941F941}" type="presOf" srcId="{FF52B039-9C1B-4B1B-AB5F-F11DECF2DAB5}" destId="{B64153F1-A7BF-4BC6-B3B4-2002DC241F0A}" srcOrd="0" destOrd="1" presId="urn:diagrams.loki3.com/BracketList"/>
    <dgm:cxn modelId="{AD527600-C88C-4619-8023-A610788FFD7D}" type="presParOf" srcId="{EF0275F9-0390-4DD9-BA45-42689D0E78F4}" destId="{934047FB-2433-4592-82E9-AC6E2A9ECF37}" srcOrd="0" destOrd="0" presId="urn:diagrams.loki3.com/BracketList"/>
    <dgm:cxn modelId="{ADCA17E8-72BB-453C-B837-5DF944F30869}" type="presParOf" srcId="{934047FB-2433-4592-82E9-AC6E2A9ECF37}" destId="{2B434624-B06C-4F0B-ABD8-A45258D15613}" srcOrd="0" destOrd="0" presId="urn:diagrams.loki3.com/BracketList"/>
    <dgm:cxn modelId="{1DAD0243-5540-43A1-BE0C-0D8779A3E228}" type="presParOf" srcId="{934047FB-2433-4592-82E9-AC6E2A9ECF37}" destId="{E4F7014D-31C9-4B9D-960E-273A14F6ED1D}" srcOrd="1" destOrd="0" presId="urn:diagrams.loki3.com/BracketList"/>
    <dgm:cxn modelId="{06DBD333-63C8-4CE4-872E-4A0600246819}" type="presParOf" srcId="{934047FB-2433-4592-82E9-AC6E2A9ECF37}" destId="{578F037D-D35B-4470-B073-C889FFE95025}" srcOrd="2" destOrd="0" presId="urn:diagrams.loki3.com/BracketList"/>
    <dgm:cxn modelId="{792B51F0-FF2B-4806-9AA2-F3B7890E02D8}" type="presParOf" srcId="{EF0275F9-0390-4DD9-BA45-42689D0E78F4}" destId="{DA8B0886-510E-473F-A720-731B72C1B68D}" srcOrd="1" destOrd="0" presId="urn:diagrams.loki3.com/BracketList"/>
    <dgm:cxn modelId="{F2D2E90B-A97A-4EAB-B32F-6BB4EDA965D1}" type="presParOf" srcId="{EF0275F9-0390-4DD9-BA45-42689D0E78F4}" destId="{86BA4CDA-7559-4CB5-9951-91F60F14015D}" srcOrd="2" destOrd="0" presId="urn:diagrams.loki3.com/BracketList"/>
    <dgm:cxn modelId="{EB2497B4-13EC-4308-A385-9B004D9FBB74}" type="presParOf" srcId="{86BA4CDA-7559-4CB5-9951-91F60F14015D}" destId="{53CB203E-313A-4F3A-87E0-26FB756F1CDD}" srcOrd="0" destOrd="0" presId="urn:diagrams.loki3.com/BracketList"/>
    <dgm:cxn modelId="{2B4F3891-D4E1-464B-9377-70D128DAF7ED}" type="presParOf" srcId="{86BA4CDA-7559-4CB5-9951-91F60F14015D}" destId="{6FDF24F7-1FFA-47F9-B6CB-18D8673BC5A6}" srcOrd="1" destOrd="0" presId="urn:diagrams.loki3.com/BracketList"/>
    <dgm:cxn modelId="{2A54BC2A-9ED2-453B-BB7E-A77DEEC92F35}" type="presParOf" srcId="{86BA4CDA-7559-4CB5-9951-91F60F14015D}" destId="{32CBD554-7B5E-4E10-B7CF-0AE184B50D72}" srcOrd="2" destOrd="0" presId="urn:diagrams.loki3.com/BracketList"/>
    <dgm:cxn modelId="{9D364924-817C-45BE-933A-45A43EBB7776}" type="presParOf" srcId="{EF0275F9-0390-4DD9-BA45-42689D0E78F4}" destId="{17799836-8D44-4F72-AC47-27924BADF418}" srcOrd="3" destOrd="0" presId="urn:diagrams.loki3.com/BracketList"/>
    <dgm:cxn modelId="{269C4C81-7CE5-4590-BC4A-8C121CE0571A}" type="presParOf" srcId="{EF0275F9-0390-4DD9-BA45-42689D0E78F4}" destId="{79EA8F79-94E4-4DBB-B48D-8ADAF9C36B95}" srcOrd="4" destOrd="0" presId="urn:diagrams.loki3.com/BracketList"/>
    <dgm:cxn modelId="{D3F71254-BE9B-4833-BAC8-07B401BE6869}" type="presParOf" srcId="{79EA8F79-94E4-4DBB-B48D-8ADAF9C36B95}" destId="{B674166B-B841-427D-9B98-04D96F09ADE5}" srcOrd="0" destOrd="0" presId="urn:diagrams.loki3.com/BracketList"/>
    <dgm:cxn modelId="{EBD620BF-A28C-4505-A8C1-640AD2B34488}" type="presParOf" srcId="{79EA8F79-94E4-4DBB-B48D-8ADAF9C36B95}" destId="{9221F30A-8ABF-46BC-969E-C34BCA1D0EF2}" srcOrd="1" destOrd="0" presId="urn:diagrams.loki3.com/BracketList"/>
    <dgm:cxn modelId="{2071033A-96D5-410F-B380-E34816FF38B1}" type="presParOf" srcId="{79EA8F79-94E4-4DBB-B48D-8ADAF9C36B95}" destId="{B2126B8C-7E44-4B0F-BF4B-09BBF50FAF18}" srcOrd="2" destOrd="0" presId="urn:diagrams.loki3.com/BracketList"/>
    <dgm:cxn modelId="{6D5E40B5-4C74-449A-8CAE-F7E973D4E54E}" type="presParOf" srcId="{79EA8F79-94E4-4DBB-B48D-8ADAF9C36B95}" destId="{B64153F1-A7BF-4BC6-B3B4-2002DC241F0A}" srcOrd="3" destOrd="0" presId="urn:diagrams.loki3.com/BracketList"/>
  </dgm:cxnLst>
  <dgm:bg>
    <a:solidFill>
      <a:schemeClr val="accent4">
        <a:lumMod val="20000"/>
        <a:lumOff val="8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21756DB-F1F4-4E36-ACA7-341C3CE253FC}" type="doc">
      <dgm:prSet loTypeId="urn:microsoft.com/office/officeart/2005/8/layout/hList2" loCatId="list" qsTypeId="urn:microsoft.com/office/officeart/2005/8/quickstyle/simple3" qsCatId="simple" csTypeId="urn:microsoft.com/office/officeart/2005/8/colors/accent1_2" csCatId="accent1" phldr="1"/>
      <dgm:spPr/>
      <dgm:t>
        <a:bodyPr/>
        <a:lstStyle/>
        <a:p>
          <a:endParaRPr lang="en-KE"/>
        </a:p>
      </dgm:t>
    </dgm:pt>
    <dgm:pt modelId="{A3329C68-CB11-48A9-815C-43CEABDC39D4}">
      <dgm:prSet/>
      <dgm:spPr/>
      <dgm:t>
        <a:bodyPr/>
        <a:lstStyle/>
        <a:p>
          <a:r>
            <a:rPr lang="en-KE" sz="1200" b="1" dirty="0"/>
            <a:t>Climate-Related Risks:</a:t>
          </a:r>
          <a:endParaRPr lang="en-KE" sz="1200" dirty="0"/>
        </a:p>
      </dgm:t>
    </dgm:pt>
    <dgm:pt modelId="{EB095D79-DCCD-4C9A-A237-08DFF927DD9C}" type="parTrans" cxnId="{60D42F26-9E78-4D0B-BDF7-D5896A30FF05}">
      <dgm:prSet/>
      <dgm:spPr/>
      <dgm:t>
        <a:bodyPr/>
        <a:lstStyle/>
        <a:p>
          <a:endParaRPr lang="en-KE"/>
        </a:p>
      </dgm:t>
    </dgm:pt>
    <dgm:pt modelId="{64FAB93A-B7A3-4CE1-AC79-7DA530F06360}" type="sibTrans" cxnId="{60D42F26-9E78-4D0B-BDF7-D5896A30FF05}">
      <dgm:prSet/>
      <dgm:spPr/>
      <dgm:t>
        <a:bodyPr/>
        <a:lstStyle/>
        <a:p>
          <a:endParaRPr lang="en-KE"/>
        </a:p>
      </dgm:t>
    </dgm:pt>
    <dgm:pt modelId="{922DEB8A-E91E-4DF9-B68E-30E05C4C4F88}">
      <dgm:prSet custT="1"/>
      <dgm:spPr/>
      <dgm:t>
        <a:bodyPr/>
        <a:lstStyle/>
        <a:p>
          <a:r>
            <a:rPr lang="en-KE" sz="1100" dirty="0"/>
            <a:t>Reduced crop yields &amp; livestock losses → Food insecurity</a:t>
          </a:r>
        </a:p>
      </dgm:t>
    </dgm:pt>
    <dgm:pt modelId="{1BB54376-E9D5-4204-8D29-994B399FE1AE}" type="parTrans" cxnId="{D81D44A6-9A0F-47EA-A230-0F23BF7051C8}">
      <dgm:prSet/>
      <dgm:spPr/>
      <dgm:t>
        <a:bodyPr/>
        <a:lstStyle/>
        <a:p>
          <a:endParaRPr lang="en-KE"/>
        </a:p>
      </dgm:t>
    </dgm:pt>
    <dgm:pt modelId="{740F5651-FCED-4837-9A0F-377942AE7846}" type="sibTrans" cxnId="{D81D44A6-9A0F-47EA-A230-0F23BF7051C8}">
      <dgm:prSet/>
      <dgm:spPr/>
      <dgm:t>
        <a:bodyPr/>
        <a:lstStyle/>
        <a:p>
          <a:endParaRPr lang="en-KE"/>
        </a:p>
      </dgm:t>
    </dgm:pt>
    <dgm:pt modelId="{F8DAD068-E77C-4D82-8EC7-DEE5912C7856}">
      <dgm:prSet custT="1"/>
      <dgm:spPr/>
      <dgm:t>
        <a:bodyPr/>
        <a:lstStyle/>
        <a:p>
          <a:r>
            <a:rPr lang="en-KE" sz="1100" dirty="0"/>
            <a:t>Water scarcity → Competition &amp; hardship</a:t>
          </a:r>
        </a:p>
      </dgm:t>
    </dgm:pt>
    <dgm:pt modelId="{FDB6373D-9CC9-4624-81D1-9CCC63C7EDAE}" type="parTrans" cxnId="{06FD0E37-5953-4E2D-AEC5-4CBA4A563487}">
      <dgm:prSet/>
      <dgm:spPr/>
      <dgm:t>
        <a:bodyPr/>
        <a:lstStyle/>
        <a:p>
          <a:endParaRPr lang="en-KE"/>
        </a:p>
      </dgm:t>
    </dgm:pt>
    <dgm:pt modelId="{D00AC987-C376-41B2-939D-D3E3336CE25A}" type="sibTrans" cxnId="{06FD0E37-5953-4E2D-AEC5-4CBA4A563487}">
      <dgm:prSet/>
      <dgm:spPr/>
      <dgm:t>
        <a:bodyPr/>
        <a:lstStyle/>
        <a:p>
          <a:endParaRPr lang="en-KE"/>
        </a:p>
      </dgm:t>
    </dgm:pt>
    <dgm:pt modelId="{3BBB31B7-3F5F-4C5E-B430-7283807F11CD}">
      <dgm:prSet custT="1"/>
      <dgm:spPr/>
      <dgm:t>
        <a:bodyPr/>
        <a:lstStyle/>
        <a:p>
          <a:r>
            <a:rPr lang="en-KE" sz="1100" dirty="0"/>
            <a:t>Land degradation → Reduced productivity</a:t>
          </a:r>
        </a:p>
      </dgm:t>
    </dgm:pt>
    <dgm:pt modelId="{ED0E7ECE-F113-4640-8B82-ED8A1741FF4A}" type="parTrans" cxnId="{296F593C-8EAC-4680-8B46-17D87B5D07B3}">
      <dgm:prSet/>
      <dgm:spPr/>
      <dgm:t>
        <a:bodyPr/>
        <a:lstStyle/>
        <a:p>
          <a:endParaRPr lang="en-KE"/>
        </a:p>
      </dgm:t>
    </dgm:pt>
    <dgm:pt modelId="{5CC3E9B0-7AA9-4596-BB81-B9717E3E8EF1}" type="sibTrans" cxnId="{296F593C-8EAC-4680-8B46-17D87B5D07B3}">
      <dgm:prSet/>
      <dgm:spPr/>
      <dgm:t>
        <a:bodyPr/>
        <a:lstStyle/>
        <a:p>
          <a:endParaRPr lang="en-KE"/>
        </a:p>
      </dgm:t>
    </dgm:pt>
    <dgm:pt modelId="{E4F7CC90-D84B-4021-A2F5-219509B27BB9}">
      <dgm:prSet custT="1"/>
      <dgm:spPr/>
      <dgm:t>
        <a:bodyPr/>
        <a:lstStyle/>
        <a:p>
          <a:r>
            <a:rPr lang="en-KE" sz="1100" dirty="0"/>
            <a:t>Climate-induced migration &amp; potential conflict</a:t>
          </a:r>
        </a:p>
      </dgm:t>
    </dgm:pt>
    <dgm:pt modelId="{95915AB6-F443-483B-85F4-5CF3D973B6DC}" type="parTrans" cxnId="{336E5128-5977-44CB-9383-0A98B98297C0}">
      <dgm:prSet/>
      <dgm:spPr/>
      <dgm:t>
        <a:bodyPr/>
        <a:lstStyle/>
        <a:p>
          <a:endParaRPr lang="en-KE"/>
        </a:p>
      </dgm:t>
    </dgm:pt>
    <dgm:pt modelId="{3E76C588-A9E2-4D6D-B59F-60AE459ADC07}" type="sibTrans" cxnId="{336E5128-5977-44CB-9383-0A98B98297C0}">
      <dgm:prSet/>
      <dgm:spPr/>
      <dgm:t>
        <a:bodyPr/>
        <a:lstStyle/>
        <a:p>
          <a:endParaRPr lang="en-KE"/>
        </a:p>
      </dgm:t>
    </dgm:pt>
    <dgm:pt modelId="{BA0CEB2B-3B4C-44E0-BAB5-DC475A84B09C}">
      <dgm:prSet/>
      <dgm:spPr/>
      <dgm:t>
        <a:bodyPr/>
        <a:lstStyle/>
        <a:p>
          <a:r>
            <a:rPr lang="en-KE" sz="1200" b="1"/>
            <a:t>ESG Links:</a:t>
          </a:r>
          <a:endParaRPr lang="en-KE" sz="1200"/>
        </a:p>
      </dgm:t>
    </dgm:pt>
    <dgm:pt modelId="{8EE38C67-F34B-405E-9E23-1C7AA34A635E}" type="parTrans" cxnId="{EA18D8B3-AED0-4A7A-9A88-5672021B9581}">
      <dgm:prSet/>
      <dgm:spPr/>
      <dgm:t>
        <a:bodyPr/>
        <a:lstStyle/>
        <a:p>
          <a:endParaRPr lang="en-KE"/>
        </a:p>
      </dgm:t>
    </dgm:pt>
    <dgm:pt modelId="{D2A10B51-E267-4939-9BE7-C3A448F05003}" type="sibTrans" cxnId="{EA18D8B3-AED0-4A7A-9A88-5672021B9581}">
      <dgm:prSet/>
      <dgm:spPr/>
      <dgm:t>
        <a:bodyPr/>
        <a:lstStyle/>
        <a:p>
          <a:endParaRPr lang="en-KE"/>
        </a:p>
      </dgm:t>
    </dgm:pt>
    <dgm:pt modelId="{06773CA2-2B9D-4449-BC8D-662A1403791E}">
      <dgm:prSet custT="1"/>
      <dgm:spPr/>
      <dgm:t>
        <a:bodyPr/>
        <a:lstStyle/>
        <a:p>
          <a:r>
            <a:rPr lang="en-KE" sz="1100" b="1" dirty="0"/>
            <a:t>E:</a:t>
          </a:r>
          <a:r>
            <a:rPr lang="en-KE" sz="1100" dirty="0"/>
            <a:t> Environmental degradation is the core risk.</a:t>
          </a:r>
        </a:p>
      </dgm:t>
    </dgm:pt>
    <dgm:pt modelId="{70AC0B56-17B8-4581-8F10-677F437F68A8}" type="parTrans" cxnId="{49A4E745-DBD8-496F-8EEA-1DFAE53689D3}">
      <dgm:prSet/>
      <dgm:spPr/>
      <dgm:t>
        <a:bodyPr/>
        <a:lstStyle/>
        <a:p>
          <a:endParaRPr lang="en-KE"/>
        </a:p>
      </dgm:t>
    </dgm:pt>
    <dgm:pt modelId="{4278F252-CE00-48B7-8096-39FCED31C2DE}" type="sibTrans" cxnId="{49A4E745-DBD8-496F-8EEA-1DFAE53689D3}">
      <dgm:prSet/>
      <dgm:spPr/>
      <dgm:t>
        <a:bodyPr/>
        <a:lstStyle/>
        <a:p>
          <a:endParaRPr lang="en-KE"/>
        </a:p>
      </dgm:t>
    </dgm:pt>
    <dgm:pt modelId="{1398E3BA-0940-4D1F-BD8F-D149C22C4A45}">
      <dgm:prSet custT="1"/>
      <dgm:spPr/>
      <dgm:t>
        <a:bodyPr/>
        <a:lstStyle/>
        <a:p>
          <a:r>
            <a:rPr lang="en-KE" sz="1100" b="1" dirty="0"/>
            <a:t>S:</a:t>
          </a:r>
          <a:r>
            <a:rPr lang="en-KE" sz="1100" dirty="0"/>
            <a:t> Social impacts include food insecurity, poverty, displacement.</a:t>
          </a:r>
        </a:p>
      </dgm:t>
    </dgm:pt>
    <dgm:pt modelId="{74EF09DF-A5F9-4E9C-B6FC-44A8DD356564}" type="parTrans" cxnId="{E21D85F0-55B4-4FDF-96CA-981DFF04C61A}">
      <dgm:prSet/>
      <dgm:spPr/>
      <dgm:t>
        <a:bodyPr/>
        <a:lstStyle/>
        <a:p>
          <a:endParaRPr lang="en-KE"/>
        </a:p>
      </dgm:t>
    </dgm:pt>
    <dgm:pt modelId="{B02392D9-D0D1-4E5A-BB72-24EFF442E874}" type="sibTrans" cxnId="{E21D85F0-55B4-4FDF-96CA-981DFF04C61A}">
      <dgm:prSet/>
      <dgm:spPr/>
      <dgm:t>
        <a:bodyPr/>
        <a:lstStyle/>
        <a:p>
          <a:endParaRPr lang="en-KE"/>
        </a:p>
      </dgm:t>
    </dgm:pt>
    <dgm:pt modelId="{A1D5F265-5D39-40AD-A317-F4235C687751}">
      <dgm:prSet custT="1"/>
      <dgm:spPr/>
      <dgm:t>
        <a:bodyPr/>
        <a:lstStyle/>
        <a:p>
          <a:r>
            <a:rPr lang="en-KE" sz="1100" b="1" dirty="0"/>
            <a:t>G:</a:t>
          </a:r>
          <a:r>
            <a:rPr lang="en-KE" sz="1100" dirty="0"/>
            <a:t> Good governance is vital for solutions</a:t>
          </a:r>
          <a:r>
            <a:rPr lang="en-KE" sz="900" dirty="0"/>
            <a:t>.</a:t>
          </a:r>
        </a:p>
      </dgm:t>
    </dgm:pt>
    <dgm:pt modelId="{9345D7CD-51E9-4D02-B80A-231FBC65B114}" type="parTrans" cxnId="{A1F38763-1362-4BC4-905D-1903C4889120}">
      <dgm:prSet/>
      <dgm:spPr/>
      <dgm:t>
        <a:bodyPr/>
        <a:lstStyle/>
        <a:p>
          <a:endParaRPr lang="en-KE"/>
        </a:p>
      </dgm:t>
    </dgm:pt>
    <dgm:pt modelId="{8FB73239-FF71-4238-82F0-77BFA3A5108F}" type="sibTrans" cxnId="{A1F38763-1362-4BC4-905D-1903C4889120}">
      <dgm:prSet/>
      <dgm:spPr/>
      <dgm:t>
        <a:bodyPr/>
        <a:lstStyle/>
        <a:p>
          <a:endParaRPr lang="en-KE"/>
        </a:p>
      </dgm:t>
    </dgm:pt>
    <dgm:pt modelId="{A77FE65E-86F3-48F5-B05B-5A1A7C39164E}">
      <dgm:prSet/>
      <dgm:spPr/>
      <dgm:t>
        <a:bodyPr/>
        <a:lstStyle/>
        <a:p>
          <a:r>
            <a:rPr lang="en-KE" sz="1200" b="1"/>
            <a:t>Climate-Related Opportunities &amp; Sustainable Investing:</a:t>
          </a:r>
          <a:endParaRPr lang="en-KE" sz="1200"/>
        </a:p>
      </dgm:t>
    </dgm:pt>
    <dgm:pt modelId="{387E598F-CC51-4FE5-8E94-0B672096E64A}" type="parTrans" cxnId="{C56D694F-C7CC-4337-9386-E68DD2917CDF}">
      <dgm:prSet/>
      <dgm:spPr/>
      <dgm:t>
        <a:bodyPr/>
        <a:lstStyle/>
        <a:p>
          <a:endParaRPr lang="en-KE"/>
        </a:p>
      </dgm:t>
    </dgm:pt>
    <dgm:pt modelId="{B134667C-5BB2-49A4-A77E-D17A21F2A1B0}" type="sibTrans" cxnId="{C56D694F-C7CC-4337-9386-E68DD2917CDF}">
      <dgm:prSet/>
      <dgm:spPr/>
      <dgm:t>
        <a:bodyPr/>
        <a:lstStyle/>
        <a:p>
          <a:endParaRPr lang="en-KE"/>
        </a:p>
      </dgm:t>
    </dgm:pt>
    <dgm:pt modelId="{675A8B02-5FA1-43B4-8AB8-3585E65FA7E5}">
      <dgm:prSet custT="1"/>
      <dgm:spPr/>
      <dgm:t>
        <a:bodyPr/>
        <a:lstStyle/>
        <a:p>
          <a:r>
            <a:rPr lang="en-KE" sz="1100" b="1" dirty="0"/>
            <a:t>Drought-Resilient Agriculture:</a:t>
          </a:r>
          <a:r>
            <a:rPr lang="en-KE" sz="1100" dirty="0"/>
            <a:t> Investing in resilient crops, efficient irrigation. (Addresses E, S; growth potential)</a:t>
          </a:r>
        </a:p>
      </dgm:t>
    </dgm:pt>
    <dgm:pt modelId="{013D74BD-0D9F-4E96-8EA1-90E759BC5888}" type="parTrans" cxnId="{D8EB9F75-FA5D-43C7-8DD3-CE87065010A3}">
      <dgm:prSet/>
      <dgm:spPr/>
      <dgm:t>
        <a:bodyPr/>
        <a:lstStyle/>
        <a:p>
          <a:endParaRPr lang="en-KE"/>
        </a:p>
      </dgm:t>
    </dgm:pt>
    <dgm:pt modelId="{266D60B3-920D-4D09-B08B-475C707C22BB}" type="sibTrans" cxnId="{D8EB9F75-FA5D-43C7-8DD3-CE87065010A3}">
      <dgm:prSet/>
      <dgm:spPr/>
      <dgm:t>
        <a:bodyPr/>
        <a:lstStyle/>
        <a:p>
          <a:endParaRPr lang="en-KE"/>
        </a:p>
      </dgm:t>
    </dgm:pt>
    <dgm:pt modelId="{2ED0A33B-0921-4089-A646-30557A2944D8}">
      <dgm:prSet custT="1"/>
      <dgm:spPr/>
      <dgm:t>
        <a:bodyPr/>
        <a:lstStyle/>
        <a:p>
          <a:r>
            <a:rPr lang="en-KE" sz="1100" b="1" dirty="0"/>
            <a:t>Climate Information Systems:</a:t>
          </a:r>
          <a:r>
            <a:rPr lang="en-KE" sz="1100" dirty="0"/>
            <a:t> Investing in early warnings for farmers. (Enhances resilience E, supports S, tech integration)</a:t>
          </a:r>
        </a:p>
      </dgm:t>
    </dgm:pt>
    <dgm:pt modelId="{852A476F-09E7-4B16-B2AB-1BB566FC35E2}" type="parTrans" cxnId="{B592E47B-C5A8-4D85-B748-18F0AA287085}">
      <dgm:prSet/>
      <dgm:spPr/>
      <dgm:t>
        <a:bodyPr/>
        <a:lstStyle/>
        <a:p>
          <a:endParaRPr lang="en-KE"/>
        </a:p>
      </dgm:t>
    </dgm:pt>
    <dgm:pt modelId="{225FD61C-B509-4C21-AFCF-46D36B8AC838}" type="sibTrans" cxnId="{B592E47B-C5A8-4D85-B748-18F0AA287085}">
      <dgm:prSet/>
      <dgm:spPr/>
      <dgm:t>
        <a:bodyPr/>
        <a:lstStyle/>
        <a:p>
          <a:endParaRPr lang="en-KE"/>
        </a:p>
      </dgm:t>
    </dgm:pt>
    <dgm:pt modelId="{83870D56-5C7A-4C17-BF81-7B260B1B1536}">
      <dgm:prSet custT="1"/>
      <dgm:spPr/>
      <dgm:t>
        <a:bodyPr/>
        <a:lstStyle/>
        <a:p>
          <a:r>
            <a:rPr lang="en-KE" sz="1100" b="1" dirty="0"/>
            <a:t>Sustainable Land Management:</a:t>
          </a:r>
          <a:r>
            <a:rPr lang="en-KE" sz="1100" dirty="0"/>
            <a:t> Investing in practices to restore land. (Addresses E, long-term benefits)</a:t>
          </a:r>
        </a:p>
      </dgm:t>
    </dgm:pt>
    <dgm:pt modelId="{3D81D412-E189-40BC-B1CF-FC2DED7431AB}" type="parTrans" cxnId="{5149A317-F565-4112-8875-4BFFC0391A36}">
      <dgm:prSet/>
      <dgm:spPr/>
      <dgm:t>
        <a:bodyPr/>
        <a:lstStyle/>
        <a:p>
          <a:endParaRPr lang="en-KE"/>
        </a:p>
      </dgm:t>
    </dgm:pt>
    <dgm:pt modelId="{62EADAAF-DA22-4C8E-8646-C8BACBC40BA3}" type="sibTrans" cxnId="{5149A317-F565-4112-8875-4BFFC0391A36}">
      <dgm:prSet/>
      <dgm:spPr/>
      <dgm:t>
        <a:bodyPr/>
        <a:lstStyle/>
        <a:p>
          <a:endParaRPr lang="en-KE"/>
        </a:p>
      </dgm:t>
    </dgm:pt>
    <dgm:pt modelId="{17ED8A6A-F132-4421-B1D5-4EF5071E3AF0}">
      <dgm:prSet custT="1"/>
      <dgm:spPr/>
      <dgm:t>
        <a:bodyPr/>
        <a:lstStyle/>
        <a:p>
          <a:r>
            <a:rPr lang="en-KE" sz="1100" b="1" dirty="0"/>
            <a:t>Diversified Livelihoods:</a:t>
          </a:r>
          <a:r>
            <a:rPr lang="en-KE" sz="1100" dirty="0"/>
            <a:t> Supporting income sources less reliant on rain. (Addresses S, economic benefits)</a:t>
          </a:r>
        </a:p>
      </dgm:t>
    </dgm:pt>
    <dgm:pt modelId="{F655E040-AE48-4495-B40B-25883E716207}" type="parTrans" cxnId="{D11072C8-6DCC-4FA4-886D-34F2E1E23B91}">
      <dgm:prSet/>
      <dgm:spPr/>
      <dgm:t>
        <a:bodyPr/>
        <a:lstStyle/>
        <a:p>
          <a:endParaRPr lang="en-KE"/>
        </a:p>
      </dgm:t>
    </dgm:pt>
    <dgm:pt modelId="{78E6843E-CA5C-4FD5-A334-2EE045817F11}" type="sibTrans" cxnId="{D11072C8-6DCC-4FA4-886D-34F2E1E23B91}">
      <dgm:prSet/>
      <dgm:spPr/>
      <dgm:t>
        <a:bodyPr/>
        <a:lstStyle/>
        <a:p>
          <a:endParaRPr lang="en-KE"/>
        </a:p>
      </dgm:t>
    </dgm:pt>
    <dgm:pt modelId="{8D645979-97C0-46B9-87DA-050275B105B9}">
      <dgm:prSet custT="1"/>
      <dgm:spPr/>
      <dgm:t>
        <a:bodyPr/>
        <a:lstStyle/>
        <a:p>
          <a:r>
            <a:rPr lang="en-KE" sz="1100" b="1" dirty="0"/>
            <a:t>Value Chains for Resilient Crops:</a:t>
          </a:r>
          <a:r>
            <a:rPr lang="en-KE" sz="1100" dirty="0"/>
            <a:t> Investing in infrastructure for new markets. (Supports S, economic growth)</a:t>
          </a:r>
        </a:p>
      </dgm:t>
    </dgm:pt>
    <dgm:pt modelId="{D9292959-DA71-45DC-A644-87352A130F52}" type="parTrans" cxnId="{9A1D1A23-F016-4205-8445-4BFBB55B5158}">
      <dgm:prSet/>
      <dgm:spPr/>
      <dgm:t>
        <a:bodyPr/>
        <a:lstStyle/>
        <a:p>
          <a:endParaRPr lang="en-KE"/>
        </a:p>
      </dgm:t>
    </dgm:pt>
    <dgm:pt modelId="{D197B6A2-D197-47A1-A24B-AE28E3B3494E}" type="sibTrans" cxnId="{9A1D1A23-F016-4205-8445-4BFBB55B5158}">
      <dgm:prSet/>
      <dgm:spPr/>
      <dgm:t>
        <a:bodyPr/>
        <a:lstStyle/>
        <a:p>
          <a:endParaRPr lang="en-KE"/>
        </a:p>
      </dgm:t>
    </dgm:pt>
    <dgm:pt modelId="{B05A4B95-820C-4595-A2D5-5127E9332175}">
      <dgm:prSet/>
      <dgm:spPr/>
      <dgm:t>
        <a:bodyPr/>
        <a:lstStyle/>
        <a:p>
          <a:r>
            <a:rPr lang="en-KE" sz="1600" b="1"/>
            <a:t>Potential Outcomes (Positive with Sustainable Investment):</a:t>
          </a:r>
          <a:endParaRPr lang="en-KE" sz="1600"/>
        </a:p>
      </dgm:t>
    </dgm:pt>
    <dgm:pt modelId="{ADD5FB15-A89B-44D8-9931-2D58CF2972AD}" type="parTrans" cxnId="{01FCD7EA-962C-4B3C-A106-81439C62C839}">
      <dgm:prSet/>
      <dgm:spPr/>
      <dgm:t>
        <a:bodyPr/>
        <a:lstStyle/>
        <a:p>
          <a:endParaRPr lang="en-KE"/>
        </a:p>
      </dgm:t>
    </dgm:pt>
    <dgm:pt modelId="{D4D0850A-74D5-4065-9CE6-53DACF4F48D8}" type="sibTrans" cxnId="{01FCD7EA-962C-4B3C-A106-81439C62C839}">
      <dgm:prSet/>
      <dgm:spPr/>
      <dgm:t>
        <a:bodyPr/>
        <a:lstStyle/>
        <a:p>
          <a:endParaRPr lang="en-KE"/>
        </a:p>
      </dgm:t>
    </dgm:pt>
    <dgm:pt modelId="{3AADA904-9241-4799-9859-1495E2095EAF}">
      <dgm:prSet custT="1"/>
      <dgm:spPr/>
      <dgm:t>
        <a:bodyPr/>
        <a:lstStyle/>
        <a:p>
          <a:r>
            <a:rPr lang="en-KE" sz="1100" dirty="0"/>
            <a:t>Increased food security &amp; farmer incomes</a:t>
          </a:r>
        </a:p>
      </dgm:t>
    </dgm:pt>
    <dgm:pt modelId="{E2CFAA64-196C-40BF-A1D4-D685507C01BB}" type="parTrans" cxnId="{4B119B44-B1AB-449A-B987-E797013C9A10}">
      <dgm:prSet/>
      <dgm:spPr/>
      <dgm:t>
        <a:bodyPr/>
        <a:lstStyle/>
        <a:p>
          <a:endParaRPr lang="en-KE"/>
        </a:p>
      </dgm:t>
    </dgm:pt>
    <dgm:pt modelId="{4C5CF3A7-F74D-4FD2-9D04-811C95E4575D}" type="sibTrans" cxnId="{4B119B44-B1AB-449A-B987-E797013C9A10}">
      <dgm:prSet/>
      <dgm:spPr/>
      <dgm:t>
        <a:bodyPr/>
        <a:lstStyle/>
        <a:p>
          <a:endParaRPr lang="en-KE"/>
        </a:p>
      </dgm:t>
    </dgm:pt>
    <dgm:pt modelId="{2D509049-E675-4360-BB6A-A9E5F0169B80}">
      <dgm:prSet custT="1"/>
      <dgm:spPr/>
      <dgm:t>
        <a:bodyPr/>
        <a:lstStyle/>
        <a:p>
          <a:r>
            <a:rPr lang="en-KE" sz="1100" dirty="0"/>
            <a:t>Enhanced resilience to climate shocks</a:t>
          </a:r>
        </a:p>
      </dgm:t>
    </dgm:pt>
    <dgm:pt modelId="{9D6B2EA7-D262-472A-BA59-EF156F411D16}" type="parTrans" cxnId="{01572C9E-2ABD-4C96-95F7-5ADC020021DF}">
      <dgm:prSet/>
      <dgm:spPr/>
      <dgm:t>
        <a:bodyPr/>
        <a:lstStyle/>
        <a:p>
          <a:endParaRPr lang="en-KE"/>
        </a:p>
      </dgm:t>
    </dgm:pt>
    <dgm:pt modelId="{4D183C57-9B1F-4E1A-8CF3-9D8F8DDE48EF}" type="sibTrans" cxnId="{01572C9E-2ABD-4C96-95F7-5ADC020021DF}">
      <dgm:prSet/>
      <dgm:spPr/>
      <dgm:t>
        <a:bodyPr/>
        <a:lstStyle/>
        <a:p>
          <a:endParaRPr lang="en-KE"/>
        </a:p>
      </dgm:t>
    </dgm:pt>
    <dgm:pt modelId="{DA2E692A-7785-4351-8146-80DA1D0F085E}">
      <dgm:prSet custT="1"/>
      <dgm:spPr/>
      <dgm:t>
        <a:bodyPr/>
        <a:lstStyle/>
        <a:p>
          <a:r>
            <a:rPr lang="en-KE" sz="1100" dirty="0"/>
            <a:t>Reduced land degradation</a:t>
          </a:r>
        </a:p>
      </dgm:t>
    </dgm:pt>
    <dgm:pt modelId="{BD9EFD8D-EED6-485E-A585-D88FE5ABB8C1}" type="parTrans" cxnId="{FF71C126-0565-4223-A034-927DC252530C}">
      <dgm:prSet/>
      <dgm:spPr/>
      <dgm:t>
        <a:bodyPr/>
        <a:lstStyle/>
        <a:p>
          <a:endParaRPr lang="en-KE"/>
        </a:p>
      </dgm:t>
    </dgm:pt>
    <dgm:pt modelId="{51877164-89BD-469A-BAE8-1B5A911C7EEA}" type="sibTrans" cxnId="{FF71C126-0565-4223-A034-927DC252530C}">
      <dgm:prSet/>
      <dgm:spPr/>
      <dgm:t>
        <a:bodyPr/>
        <a:lstStyle/>
        <a:p>
          <a:endParaRPr lang="en-KE"/>
        </a:p>
      </dgm:t>
    </dgm:pt>
    <dgm:pt modelId="{E1353807-A805-4A14-BFF3-4648ECD9A29B}">
      <dgm:prSet custT="1"/>
      <dgm:spPr/>
      <dgm:t>
        <a:bodyPr/>
        <a:lstStyle/>
        <a:p>
          <a:r>
            <a:rPr lang="en-KE" sz="1100" dirty="0"/>
            <a:t>Economic growth &amp; social stability</a:t>
          </a:r>
        </a:p>
      </dgm:t>
    </dgm:pt>
    <dgm:pt modelId="{DEB66AB4-F601-4BF5-8928-1942F5E7D9EE}" type="parTrans" cxnId="{4016A689-6C13-424C-8F19-107D289D8771}">
      <dgm:prSet/>
      <dgm:spPr/>
      <dgm:t>
        <a:bodyPr/>
        <a:lstStyle/>
        <a:p>
          <a:endParaRPr lang="en-KE"/>
        </a:p>
      </dgm:t>
    </dgm:pt>
    <dgm:pt modelId="{0E3F570A-6EB5-4BDB-8598-DD67AD5AD1E2}" type="sibTrans" cxnId="{4016A689-6C13-424C-8F19-107D289D8771}">
      <dgm:prSet/>
      <dgm:spPr/>
      <dgm:t>
        <a:bodyPr/>
        <a:lstStyle/>
        <a:p>
          <a:endParaRPr lang="en-KE"/>
        </a:p>
      </dgm:t>
    </dgm:pt>
    <dgm:pt modelId="{FE52F659-E8D5-46B7-A8CD-09CB8A896724}">
      <dgm:prSet custT="1"/>
      <dgm:spPr/>
      <dgm:t>
        <a:bodyPr/>
        <a:lstStyle/>
        <a:p>
          <a:r>
            <a:rPr lang="en-KE" sz="1100" dirty="0"/>
            <a:t>Attraction of further investment</a:t>
          </a:r>
        </a:p>
      </dgm:t>
    </dgm:pt>
    <dgm:pt modelId="{C0836C8B-2350-41FC-BF7E-CC1A66354879}" type="parTrans" cxnId="{CB9760F8-CDC6-46E9-B799-487D25E20208}">
      <dgm:prSet/>
      <dgm:spPr/>
      <dgm:t>
        <a:bodyPr/>
        <a:lstStyle/>
        <a:p>
          <a:endParaRPr lang="en-KE"/>
        </a:p>
      </dgm:t>
    </dgm:pt>
    <dgm:pt modelId="{7C5A8472-8A86-47D8-8E10-86726323BDBB}" type="sibTrans" cxnId="{CB9760F8-CDC6-46E9-B799-487D25E20208}">
      <dgm:prSet/>
      <dgm:spPr/>
      <dgm:t>
        <a:bodyPr/>
        <a:lstStyle/>
        <a:p>
          <a:endParaRPr lang="en-KE"/>
        </a:p>
      </dgm:t>
    </dgm:pt>
    <dgm:pt modelId="{258A9D25-D618-41CF-8125-6E7A05A46F5D}">
      <dgm:prSet/>
      <dgm:spPr/>
      <dgm:t>
        <a:bodyPr/>
        <a:lstStyle/>
        <a:p>
          <a:r>
            <a:rPr lang="en-KE" sz="1800" b="1"/>
            <a:t>ESG Integration in Investment:</a:t>
          </a:r>
          <a:endParaRPr lang="en-KE" sz="1800"/>
        </a:p>
      </dgm:t>
    </dgm:pt>
    <dgm:pt modelId="{4F6C40F9-E2DA-49C5-B08F-999CDF3C0ACE}" type="parTrans" cxnId="{3863EDF8-A2B1-443E-B5E3-DCF968842317}">
      <dgm:prSet/>
      <dgm:spPr/>
      <dgm:t>
        <a:bodyPr/>
        <a:lstStyle/>
        <a:p>
          <a:endParaRPr lang="en-KE"/>
        </a:p>
      </dgm:t>
    </dgm:pt>
    <dgm:pt modelId="{5052AE67-EE5C-4CA8-8B8E-A3573F24E8DB}" type="sibTrans" cxnId="{3863EDF8-A2B1-443E-B5E3-DCF968842317}">
      <dgm:prSet/>
      <dgm:spPr/>
      <dgm:t>
        <a:bodyPr/>
        <a:lstStyle/>
        <a:p>
          <a:endParaRPr lang="en-KE"/>
        </a:p>
      </dgm:t>
    </dgm:pt>
    <dgm:pt modelId="{6399713D-7D5A-45E9-BC6B-28BB573B65DE}">
      <dgm:prSet custT="1"/>
      <dgm:spPr/>
      <dgm:t>
        <a:bodyPr/>
        <a:lstStyle/>
        <a:p>
          <a:r>
            <a:rPr lang="en-KE" sz="1100" b="1" dirty="0"/>
            <a:t>E:</a:t>
          </a:r>
          <a:r>
            <a:rPr lang="en-KE" sz="1100" dirty="0"/>
            <a:t> Focus on water conservation, soil health.</a:t>
          </a:r>
        </a:p>
      </dgm:t>
    </dgm:pt>
    <dgm:pt modelId="{9E2F8D65-71B0-4271-B5BB-AD9D38C54BDE}" type="parTrans" cxnId="{0D2AC8ED-42CC-484A-B85F-98C3254EA7E2}">
      <dgm:prSet/>
      <dgm:spPr/>
      <dgm:t>
        <a:bodyPr/>
        <a:lstStyle/>
        <a:p>
          <a:endParaRPr lang="en-KE"/>
        </a:p>
      </dgm:t>
    </dgm:pt>
    <dgm:pt modelId="{6A7F4D01-2E41-43A0-892C-2F87231FF607}" type="sibTrans" cxnId="{0D2AC8ED-42CC-484A-B85F-98C3254EA7E2}">
      <dgm:prSet/>
      <dgm:spPr/>
      <dgm:t>
        <a:bodyPr/>
        <a:lstStyle/>
        <a:p>
          <a:endParaRPr lang="en-KE"/>
        </a:p>
      </dgm:t>
    </dgm:pt>
    <dgm:pt modelId="{FD5873D7-F4A0-455D-994A-13B629A7622C}">
      <dgm:prSet custT="1"/>
      <dgm:spPr/>
      <dgm:t>
        <a:bodyPr/>
        <a:lstStyle/>
        <a:p>
          <a:r>
            <a:rPr lang="en-KE" sz="1100" b="1" dirty="0"/>
            <a:t>G:</a:t>
          </a:r>
          <a:r>
            <a:rPr lang="en-KE" sz="1100" dirty="0"/>
            <a:t> Consider transparency, accountability, and supportive policies</a:t>
          </a:r>
          <a:r>
            <a:rPr lang="en-KE" sz="1400" dirty="0"/>
            <a:t>.</a:t>
          </a:r>
        </a:p>
      </dgm:t>
    </dgm:pt>
    <dgm:pt modelId="{209B0111-459C-4C8E-A7FC-F88DE2B564AF}" type="sibTrans" cxnId="{647161E3-C863-4608-B1A4-8F6936181ED6}">
      <dgm:prSet/>
      <dgm:spPr/>
      <dgm:t>
        <a:bodyPr/>
        <a:lstStyle/>
        <a:p>
          <a:endParaRPr lang="en-KE"/>
        </a:p>
      </dgm:t>
    </dgm:pt>
    <dgm:pt modelId="{2963D2B5-FB07-46B4-9B98-C0F6B4E63D9C}" type="parTrans" cxnId="{647161E3-C863-4608-B1A4-8F6936181ED6}">
      <dgm:prSet/>
      <dgm:spPr/>
      <dgm:t>
        <a:bodyPr/>
        <a:lstStyle/>
        <a:p>
          <a:endParaRPr lang="en-KE"/>
        </a:p>
      </dgm:t>
    </dgm:pt>
    <dgm:pt modelId="{19D60344-4B28-41FF-B6EA-39C41E390313}">
      <dgm:prSet custT="1"/>
      <dgm:spPr/>
      <dgm:t>
        <a:bodyPr/>
        <a:lstStyle/>
        <a:p>
          <a:r>
            <a:rPr lang="en-KE" sz="1100" b="1" dirty="0"/>
            <a:t>S:</a:t>
          </a:r>
          <a:r>
            <a:rPr lang="en-KE" sz="1100" dirty="0"/>
            <a:t> Assess impact on communities, </a:t>
          </a:r>
          <a:r>
            <a:rPr lang="en-KE" sz="1100" dirty="0" err="1"/>
            <a:t>labor</a:t>
          </a:r>
          <a:r>
            <a:rPr lang="en-KE" sz="1100" dirty="0"/>
            <a:t> practices, food safety</a:t>
          </a:r>
          <a:r>
            <a:rPr lang="en-US" sz="1100" dirty="0"/>
            <a:t>/storage</a:t>
          </a:r>
          <a:r>
            <a:rPr lang="en-KE" sz="1100" dirty="0"/>
            <a:t>.</a:t>
          </a:r>
        </a:p>
      </dgm:t>
    </dgm:pt>
    <dgm:pt modelId="{5A7EDD58-165F-4615-8661-76228B05F42C}" type="sibTrans" cxnId="{3285C51E-EC39-496F-8DBC-BC2B6FE64B66}">
      <dgm:prSet/>
      <dgm:spPr/>
      <dgm:t>
        <a:bodyPr/>
        <a:lstStyle/>
        <a:p>
          <a:endParaRPr lang="en-KE"/>
        </a:p>
      </dgm:t>
    </dgm:pt>
    <dgm:pt modelId="{5686141D-D949-482D-B868-66B3A15F6756}" type="parTrans" cxnId="{3285C51E-EC39-496F-8DBC-BC2B6FE64B66}">
      <dgm:prSet/>
      <dgm:spPr/>
      <dgm:t>
        <a:bodyPr/>
        <a:lstStyle/>
        <a:p>
          <a:endParaRPr lang="en-KE"/>
        </a:p>
      </dgm:t>
    </dgm:pt>
    <dgm:pt modelId="{09FCDEDD-1BDD-4ADE-BFBC-19D1E53A86C8}" type="pres">
      <dgm:prSet presAssocID="{921756DB-F1F4-4E36-ACA7-341C3CE253FC}" presName="linearFlow" presStyleCnt="0">
        <dgm:presLayoutVars>
          <dgm:dir/>
          <dgm:animLvl val="lvl"/>
          <dgm:resizeHandles/>
        </dgm:presLayoutVars>
      </dgm:prSet>
      <dgm:spPr/>
    </dgm:pt>
    <dgm:pt modelId="{9266304A-AF7C-49C9-97F6-F6E3B624C935}" type="pres">
      <dgm:prSet presAssocID="{A3329C68-CB11-48A9-815C-43CEABDC39D4}" presName="compositeNode" presStyleCnt="0">
        <dgm:presLayoutVars>
          <dgm:bulletEnabled val="1"/>
        </dgm:presLayoutVars>
      </dgm:prSet>
      <dgm:spPr/>
    </dgm:pt>
    <dgm:pt modelId="{270454CE-8DA6-4645-8AC0-C1FA9FBB3411}" type="pres">
      <dgm:prSet presAssocID="{A3329C68-CB11-48A9-815C-43CEABDC39D4}" presName="image" presStyleLbl="fgImgPlace1" presStyleIdx="0" presStyleCnt="5"/>
      <dgm:spPr>
        <a:blipFill>
          <a:blip xmlns:r="http://schemas.openxmlformats.org/officeDocument/2006/relationships" r:embed="rId1"/>
          <a:srcRect/>
          <a:stretch>
            <a:fillRect l="-17000" r="-17000"/>
          </a:stretch>
        </a:blipFill>
      </dgm:spPr>
    </dgm:pt>
    <dgm:pt modelId="{4687C1CA-1F4F-42CD-9A43-27FC69EE3ACA}" type="pres">
      <dgm:prSet presAssocID="{A3329C68-CB11-48A9-815C-43CEABDC39D4}" presName="childNode" presStyleLbl="node1" presStyleIdx="0" presStyleCnt="5">
        <dgm:presLayoutVars>
          <dgm:bulletEnabled val="1"/>
        </dgm:presLayoutVars>
      </dgm:prSet>
      <dgm:spPr/>
    </dgm:pt>
    <dgm:pt modelId="{F8E8EA8A-4D15-43D5-893F-15B7EA2E9CB4}" type="pres">
      <dgm:prSet presAssocID="{A3329C68-CB11-48A9-815C-43CEABDC39D4}" presName="parentNode" presStyleLbl="revTx" presStyleIdx="0" presStyleCnt="5">
        <dgm:presLayoutVars>
          <dgm:chMax val="0"/>
          <dgm:bulletEnabled val="1"/>
        </dgm:presLayoutVars>
      </dgm:prSet>
      <dgm:spPr/>
    </dgm:pt>
    <dgm:pt modelId="{D33EE76A-245E-41D9-93F3-A34479604798}" type="pres">
      <dgm:prSet presAssocID="{64FAB93A-B7A3-4CE1-AC79-7DA530F06360}" presName="sibTrans" presStyleCnt="0"/>
      <dgm:spPr/>
    </dgm:pt>
    <dgm:pt modelId="{52B7B0B4-CCC7-4D37-945F-616A1A57C8BA}" type="pres">
      <dgm:prSet presAssocID="{BA0CEB2B-3B4C-44E0-BAB5-DC475A84B09C}" presName="compositeNode" presStyleCnt="0">
        <dgm:presLayoutVars>
          <dgm:bulletEnabled val="1"/>
        </dgm:presLayoutVars>
      </dgm:prSet>
      <dgm:spPr/>
    </dgm:pt>
    <dgm:pt modelId="{357D9069-0912-4464-AD45-BAFAF68ECCE3}" type="pres">
      <dgm:prSet presAssocID="{BA0CEB2B-3B4C-44E0-BAB5-DC475A84B09C}" presName="image" presStyleLbl="fgImgPlace1" presStyleIdx="1" presStyleCnt="5"/>
      <dgm:spPr>
        <a:blipFill>
          <a:blip xmlns:r="http://schemas.openxmlformats.org/officeDocument/2006/relationships" r:embed="rId2"/>
          <a:srcRect/>
          <a:stretch>
            <a:fillRect l="-28000" r="-28000"/>
          </a:stretch>
        </a:blipFill>
      </dgm:spPr>
    </dgm:pt>
    <dgm:pt modelId="{44E149EC-5990-447A-A309-1C3C78D168D2}" type="pres">
      <dgm:prSet presAssocID="{BA0CEB2B-3B4C-44E0-BAB5-DC475A84B09C}" presName="childNode" presStyleLbl="node1" presStyleIdx="1" presStyleCnt="5">
        <dgm:presLayoutVars>
          <dgm:bulletEnabled val="1"/>
        </dgm:presLayoutVars>
      </dgm:prSet>
      <dgm:spPr/>
    </dgm:pt>
    <dgm:pt modelId="{C52EBADD-BB12-41AB-8245-C62B54A5C6A0}" type="pres">
      <dgm:prSet presAssocID="{BA0CEB2B-3B4C-44E0-BAB5-DC475A84B09C}" presName="parentNode" presStyleLbl="revTx" presStyleIdx="1" presStyleCnt="5">
        <dgm:presLayoutVars>
          <dgm:chMax val="0"/>
          <dgm:bulletEnabled val="1"/>
        </dgm:presLayoutVars>
      </dgm:prSet>
      <dgm:spPr/>
    </dgm:pt>
    <dgm:pt modelId="{B1EF97AF-2BE9-44B3-AD2F-8BFB8FD896BA}" type="pres">
      <dgm:prSet presAssocID="{D2A10B51-E267-4939-9BE7-C3A448F05003}" presName="sibTrans" presStyleCnt="0"/>
      <dgm:spPr/>
    </dgm:pt>
    <dgm:pt modelId="{94195B3B-90FC-497D-9DA6-2E4426F5AD31}" type="pres">
      <dgm:prSet presAssocID="{A77FE65E-86F3-48F5-B05B-5A1A7C39164E}" presName="compositeNode" presStyleCnt="0">
        <dgm:presLayoutVars>
          <dgm:bulletEnabled val="1"/>
        </dgm:presLayoutVars>
      </dgm:prSet>
      <dgm:spPr/>
    </dgm:pt>
    <dgm:pt modelId="{00E15D47-3434-43C6-9086-3BAB890D6704}" type="pres">
      <dgm:prSet presAssocID="{A77FE65E-86F3-48F5-B05B-5A1A7C39164E}" presName="image" presStyleLbl="fgImgPlace1" presStyleIdx="2" presStyleCnt="5" custScaleX="67748" custScaleY="106585" custLinFactNeighborX="-12489" custLinFactNeighborY="-42466"/>
      <dgm:spPr>
        <a:blipFill>
          <a:blip xmlns:r="http://schemas.openxmlformats.org/officeDocument/2006/relationships" r:embed="rId3"/>
          <a:srcRect/>
          <a:stretch>
            <a:fillRect l="-8000" r="-8000"/>
          </a:stretch>
        </a:blipFill>
      </dgm:spPr>
    </dgm:pt>
    <dgm:pt modelId="{280EFF21-AC35-493E-BD74-125F78C28784}" type="pres">
      <dgm:prSet presAssocID="{A77FE65E-86F3-48F5-B05B-5A1A7C39164E}" presName="childNode" presStyleLbl="node1" presStyleIdx="2" presStyleCnt="5" custScaleX="124954" custScaleY="113208" custLinFactNeighborX="4681" custLinFactNeighborY="118">
        <dgm:presLayoutVars>
          <dgm:bulletEnabled val="1"/>
        </dgm:presLayoutVars>
      </dgm:prSet>
      <dgm:spPr/>
    </dgm:pt>
    <dgm:pt modelId="{EF3AC75D-6F7A-4C02-A3E7-00338AF1627D}" type="pres">
      <dgm:prSet presAssocID="{A77FE65E-86F3-48F5-B05B-5A1A7C39164E}" presName="parentNode" presStyleLbl="revTx" presStyleIdx="2" presStyleCnt="5">
        <dgm:presLayoutVars>
          <dgm:chMax val="0"/>
          <dgm:bulletEnabled val="1"/>
        </dgm:presLayoutVars>
      </dgm:prSet>
      <dgm:spPr/>
    </dgm:pt>
    <dgm:pt modelId="{D217FF6C-FF72-49C9-99AA-FE95F641CB52}" type="pres">
      <dgm:prSet presAssocID="{B134667C-5BB2-49A4-A77E-D17A21F2A1B0}" presName="sibTrans" presStyleCnt="0"/>
      <dgm:spPr/>
    </dgm:pt>
    <dgm:pt modelId="{257A6A3C-F314-43EE-B2C9-AB1DD644B783}" type="pres">
      <dgm:prSet presAssocID="{B05A4B95-820C-4595-A2D5-5127E9332175}" presName="compositeNode" presStyleCnt="0">
        <dgm:presLayoutVars>
          <dgm:bulletEnabled val="1"/>
        </dgm:presLayoutVars>
      </dgm:prSet>
      <dgm:spPr/>
    </dgm:pt>
    <dgm:pt modelId="{0CCA650A-E6AD-4E72-BA00-C5AA89220242}" type="pres">
      <dgm:prSet presAssocID="{B05A4B95-820C-4595-A2D5-5127E9332175}" presName="image" presStyleLbl="fgImgPlace1" presStyleIdx="3" presStyleCnt="5"/>
      <dgm:spPr>
        <a:blipFill>
          <a:blip xmlns:r="http://schemas.openxmlformats.org/officeDocument/2006/relationships" r:embed="rId4"/>
          <a:srcRect/>
          <a:stretch>
            <a:fillRect l="-25000" r="-25000"/>
          </a:stretch>
        </a:blipFill>
      </dgm:spPr>
    </dgm:pt>
    <dgm:pt modelId="{E41C7FEB-3E55-4EAE-910A-A2516252CCDD}" type="pres">
      <dgm:prSet presAssocID="{B05A4B95-820C-4595-A2D5-5127E9332175}" presName="childNode" presStyleLbl="node1" presStyleIdx="3" presStyleCnt="5">
        <dgm:presLayoutVars>
          <dgm:bulletEnabled val="1"/>
        </dgm:presLayoutVars>
      </dgm:prSet>
      <dgm:spPr/>
    </dgm:pt>
    <dgm:pt modelId="{DA3A3D4E-4170-4108-B29B-D9D59A59575F}" type="pres">
      <dgm:prSet presAssocID="{B05A4B95-820C-4595-A2D5-5127E9332175}" presName="parentNode" presStyleLbl="revTx" presStyleIdx="3" presStyleCnt="5">
        <dgm:presLayoutVars>
          <dgm:chMax val="0"/>
          <dgm:bulletEnabled val="1"/>
        </dgm:presLayoutVars>
      </dgm:prSet>
      <dgm:spPr/>
    </dgm:pt>
    <dgm:pt modelId="{2CF80166-6B72-43CD-ADCA-953D781DE3E7}" type="pres">
      <dgm:prSet presAssocID="{D4D0850A-74D5-4065-9CE6-53DACF4F48D8}" presName="sibTrans" presStyleCnt="0"/>
      <dgm:spPr/>
    </dgm:pt>
    <dgm:pt modelId="{76042D3B-1386-4289-AE7E-2D9C50B992ED}" type="pres">
      <dgm:prSet presAssocID="{258A9D25-D618-41CF-8125-6E7A05A46F5D}" presName="compositeNode" presStyleCnt="0">
        <dgm:presLayoutVars>
          <dgm:bulletEnabled val="1"/>
        </dgm:presLayoutVars>
      </dgm:prSet>
      <dgm:spPr/>
    </dgm:pt>
    <dgm:pt modelId="{2D566072-C68C-4BC2-86AA-6A3AB0900321}" type="pres">
      <dgm:prSet presAssocID="{258A9D25-D618-41CF-8125-6E7A05A46F5D}" presName="image" presStyleLbl="fgImgPlace1" presStyleIdx="4" presStyleCnt="5"/>
      <dgm:spPr>
        <a:blipFill>
          <a:blip xmlns:r="http://schemas.openxmlformats.org/officeDocument/2006/relationships" r:embed="rId5"/>
          <a:srcRect/>
          <a:stretch>
            <a:fillRect l="-2000" r="-2000"/>
          </a:stretch>
        </a:blipFill>
      </dgm:spPr>
    </dgm:pt>
    <dgm:pt modelId="{5F2F9A7A-ED55-40FF-9AB6-01668AB5AF42}" type="pres">
      <dgm:prSet presAssocID="{258A9D25-D618-41CF-8125-6E7A05A46F5D}" presName="childNode" presStyleLbl="node1" presStyleIdx="4" presStyleCnt="5">
        <dgm:presLayoutVars>
          <dgm:bulletEnabled val="1"/>
        </dgm:presLayoutVars>
      </dgm:prSet>
      <dgm:spPr/>
    </dgm:pt>
    <dgm:pt modelId="{1E5FCCF2-2604-4DFD-9D38-9C364DD03D5B}" type="pres">
      <dgm:prSet presAssocID="{258A9D25-D618-41CF-8125-6E7A05A46F5D}" presName="parentNode" presStyleLbl="revTx" presStyleIdx="4" presStyleCnt="5">
        <dgm:presLayoutVars>
          <dgm:chMax val="0"/>
          <dgm:bulletEnabled val="1"/>
        </dgm:presLayoutVars>
      </dgm:prSet>
      <dgm:spPr/>
    </dgm:pt>
  </dgm:ptLst>
  <dgm:cxnLst>
    <dgm:cxn modelId="{6EE7CD04-40F7-4B57-9052-F38A6FCDBA96}" type="presOf" srcId="{E1353807-A805-4A14-BFF3-4648ECD9A29B}" destId="{E41C7FEB-3E55-4EAE-910A-A2516252CCDD}" srcOrd="0" destOrd="3" presId="urn:microsoft.com/office/officeart/2005/8/layout/hList2"/>
    <dgm:cxn modelId="{CFB65C06-AC47-4C86-B3DF-8CE99D3834D8}" type="presOf" srcId="{FD5873D7-F4A0-455D-994A-13B629A7622C}" destId="{5F2F9A7A-ED55-40FF-9AB6-01668AB5AF42}" srcOrd="0" destOrd="2" presId="urn:microsoft.com/office/officeart/2005/8/layout/hList2"/>
    <dgm:cxn modelId="{ECDFED0F-69DC-4155-883F-20D3C5E2C428}" type="presOf" srcId="{17ED8A6A-F132-4421-B1D5-4EF5071E3AF0}" destId="{280EFF21-AC35-493E-BD74-125F78C28784}" srcOrd="0" destOrd="3" presId="urn:microsoft.com/office/officeart/2005/8/layout/hList2"/>
    <dgm:cxn modelId="{82716616-03A6-465F-A55D-B715E8FD1252}" type="presOf" srcId="{E4F7CC90-D84B-4021-A2F5-219509B27BB9}" destId="{4687C1CA-1F4F-42CD-9A43-27FC69EE3ACA}" srcOrd="0" destOrd="3" presId="urn:microsoft.com/office/officeart/2005/8/layout/hList2"/>
    <dgm:cxn modelId="{5149A317-F565-4112-8875-4BFFC0391A36}" srcId="{A77FE65E-86F3-48F5-B05B-5A1A7C39164E}" destId="{83870D56-5C7A-4C17-BF81-7B260B1B1536}" srcOrd="2" destOrd="0" parTransId="{3D81D412-E189-40BC-B1CF-FC2DED7431AB}" sibTransId="{62EADAAF-DA22-4C8E-8646-C8BACBC40BA3}"/>
    <dgm:cxn modelId="{3285C51E-EC39-496F-8DBC-BC2B6FE64B66}" srcId="{258A9D25-D618-41CF-8125-6E7A05A46F5D}" destId="{19D60344-4B28-41FF-B6EA-39C41E390313}" srcOrd="1" destOrd="0" parTransId="{5686141D-D949-482D-B868-66B3A15F6756}" sibTransId="{5A7EDD58-165F-4615-8661-76228B05F42C}"/>
    <dgm:cxn modelId="{249E5720-2538-46AC-A76A-76E614BEBAEF}" type="presOf" srcId="{6399713D-7D5A-45E9-BC6B-28BB573B65DE}" destId="{5F2F9A7A-ED55-40FF-9AB6-01668AB5AF42}" srcOrd="0" destOrd="0" presId="urn:microsoft.com/office/officeart/2005/8/layout/hList2"/>
    <dgm:cxn modelId="{9A1D1A23-F016-4205-8445-4BFBB55B5158}" srcId="{A77FE65E-86F3-48F5-B05B-5A1A7C39164E}" destId="{8D645979-97C0-46B9-87DA-050275B105B9}" srcOrd="4" destOrd="0" parTransId="{D9292959-DA71-45DC-A644-87352A130F52}" sibTransId="{D197B6A2-D197-47A1-A24B-AE28E3B3494E}"/>
    <dgm:cxn modelId="{37A69924-83FC-4157-8790-8BBFB00BCB70}" type="presOf" srcId="{2ED0A33B-0921-4089-A646-30557A2944D8}" destId="{280EFF21-AC35-493E-BD74-125F78C28784}" srcOrd="0" destOrd="1" presId="urn:microsoft.com/office/officeart/2005/8/layout/hList2"/>
    <dgm:cxn modelId="{C2AD6E25-26C0-4AEA-BD4C-14EF8937B9E6}" type="presOf" srcId="{DA2E692A-7785-4351-8146-80DA1D0F085E}" destId="{E41C7FEB-3E55-4EAE-910A-A2516252CCDD}" srcOrd="0" destOrd="2" presId="urn:microsoft.com/office/officeart/2005/8/layout/hList2"/>
    <dgm:cxn modelId="{60D42F26-9E78-4D0B-BDF7-D5896A30FF05}" srcId="{921756DB-F1F4-4E36-ACA7-341C3CE253FC}" destId="{A3329C68-CB11-48A9-815C-43CEABDC39D4}" srcOrd="0" destOrd="0" parTransId="{EB095D79-DCCD-4C9A-A237-08DFF927DD9C}" sibTransId="{64FAB93A-B7A3-4CE1-AC79-7DA530F06360}"/>
    <dgm:cxn modelId="{FF71C126-0565-4223-A034-927DC252530C}" srcId="{B05A4B95-820C-4595-A2D5-5127E9332175}" destId="{DA2E692A-7785-4351-8146-80DA1D0F085E}" srcOrd="2" destOrd="0" parTransId="{BD9EFD8D-EED6-485E-A585-D88FE5ABB8C1}" sibTransId="{51877164-89BD-469A-BAE8-1B5A911C7EEA}"/>
    <dgm:cxn modelId="{B8BEBD27-B7C3-46D7-80FA-4741BEB00A76}" type="presOf" srcId="{A1D5F265-5D39-40AD-A317-F4235C687751}" destId="{44E149EC-5990-447A-A309-1C3C78D168D2}" srcOrd="0" destOrd="2" presId="urn:microsoft.com/office/officeart/2005/8/layout/hList2"/>
    <dgm:cxn modelId="{336E5128-5977-44CB-9383-0A98B98297C0}" srcId="{A3329C68-CB11-48A9-815C-43CEABDC39D4}" destId="{E4F7CC90-D84B-4021-A2F5-219509B27BB9}" srcOrd="3" destOrd="0" parTransId="{95915AB6-F443-483B-85F4-5CF3D973B6DC}" sibTransId="{3E76C588-A9E2-4D6D-B59F-60AE459ADC07}"/>
    <dgm:cxn modelId="{31497F2C-D768-4CB4-9FA5-694F574DBFDD}" type="presOf" srcId="{1398E3BA-0940-4D1F-BD8F-D149C22C4A45}" destId="{44E149EC-5990-447A-A309-1C3C78D168D2}" srcOrd="0" destOrd="1" presId="urn:microsoft.com/office/officeart/2005/8/layout/hList2"/>
    <dgm:cxn modelId="{06FD0E37-5953-4E2D-AEC5-4CBA4A563487}" srcId="{A3329C68-CB11-48A9-815C-43CEABDC39D4}" destId="{F8DAD068-E77C-4D82-8EC7-DEE5912C7856}" srcOrd="1" destOrd="0" parTransId="{FDB6373D-9CC9-4624-81D1-9CCC63C7EDAE}" sibTransId="{D00AC987-C376-41B2-939D-D3E3336CE25A}"/>
    <dgm:cxn modelId="{D0D9373B-EC1C-47A0-868C-F2C1D4EA3D17}" type="presOf" srcId="{BA0CEB2B-3B4C-44E0-BAB5-DC475A84B09C}" destId="{C52EBADD-BB12-41AB-8245-C62B54A5C6A0}" srcOrd="0" destOrd="0" presId="urn:microsoft.com/office/officeart/2005/8/layout/hList2"/>
    <dgm:cxn modelId="{296F593C-8EAC-4680-8B46-17D87B5D07B3}" srcId="{A3329C68-CB11-48A9-815C-43CEABDC39D4}" destId="{3BBB31B7-3F5F-4C5E-B430-7283807F11CD}" srcOrd="2" destOrd="0" parTransId="{ED0E7ECE-F113-4640-8B82-ED8A1741FF4A}" sibTransId="{5CC3E9B0-7AA9-4596-BB81-B9717E3E8EF1}"/>
    <dgm:cxn modelId="{386EC65F-7501-4AAA-B7A8-542C0340B12E}" type="presOf" srcId="{258A9D25-D618-41CF-8125-6E7A05A46F5D}" destId="{1E5FCCF2-2604-4DFD-9D38-9C364DD03D5B}" srcOrd="0" destOrd="0" presId="urn:microsoft.com/office/officeart/2005/8/layout/hList2"/>
    <dgm:cxn modelId="{A1F38763-1362-4BC4-905D-1903C4889120}" srcId="{BA0CEB2B-3B4C-44E0-BAB5-DC475A84B09C}" destId="{A1D5F265-5D39-40AD-A317-F4235C687751}" srcOrd="2" destOrd="0" parTransId="{9345D7CD-51E9-4D02-B80A-231FBC65B114}" sibTransId="{8FB73239-FF71-4238-82F0-77BFA3A5108F}"/>
    <dgm:cxn modelId="{4B119B44-B1AB-449A-B987-E797013C9A10}" srcId="{B05A4B95-820C-4595-A2D5-5127E9332175}" destId="{3AADA904-9241-4799-9859-1495E2095EAF}" srcOrd="0" destOrd="0" parTransId="{E2CFAA64-196C-40BF-A1D4-D685507C01BB}" sibTransId="{4C5CF3A7-F74D-4FD2-9D04-811C95E4575D}"/>
    <dgm:cxn modelId="{49A4E745-DBD8-496F-8EEA-1DFAE53689D3}" srcId="{BA0CEB2B-3B4C-44E0-BAB5-DC475A84B09C}" destId="{06773CA2-2B9D-4449-BC8D-662A1403791E}" srcOrd="0" destOrd="0" parTransId="{70AC0B56-17B8-4581-8F10-677F437F68A8}" sibTransId="{4278F252-CE00-48B7-8096-39FCED31C2DE}"/>
    <dgm:cxn modelId="{02BC9866-2D94-4095-862D-8BC7E109DA1B}" type="presOf" srcId="{19D60344-4B28-41FF-B6EA-39C41E390313}" destId="{5F2F9A7A-ED55-40FF-9AB6-01668AB5AF42}" srcOrd="0" destOrd="1" presId="urn:microsoft.com/office/officeart/2005/8/layout/hList2"/>
    <dgm:cxn modelId="{4C470469-2F7D-40CE-A7FB-B9C0B4C4A99D}" type="presOf" srcId="{8D645979-97C0-46B9-87DA-050275B105B9}" destId="{280EFF21-AC35-493E-BD74-125F78C28784}" srcOrd="0" destOrd="4" presId="urn:microsoft.com/office/officeart/2005/8/layout/hList2"/>
    <dgm:cxn modelId="{C56D694F-C7CC-4337-9386-E68DD2917CDF}" srcId="{921756DB-F1F4-4E36-ACA7-341C3CE253FC}" destId="{A77FE65E-86F3-48F5-B05B-5A1A7C39164E}" srcOrd="2" destOrd="0" parTransId="{387E598F-CC51-4FE5-8E94-0B672096E64A}" sibTransId="{B134667C-5BB2-49A4-A77E-D17A21F2A1B0}"/>
    <dgm:cxn modelId="{D8EB9F75-FA5D-43C7-8DD3-CE87065010A3}" srcId="{A77FE65E-86F3-48F5-B05B-5A1A7C39164E}" destId="{675A8B02-5FA1-43B4-8AB8-3585E65FA7E5}" srcOrd="0" destOrd="0" parTransId="{013D74BD-0D9F-4E96-8EA1-90E759BC5888}" sibTransId="{266D60B3-920D-4D09-B08B-475C707C22BB}"/>
    <dgm:cxn modelId="{36138976-2F60-4A7E-9ACB-F6308F32C590}" type="presOf" srcId="{83870D56-5C7A-4C17-BF81-7B260B1B1536}" destId="{280EFF21-AC35-493E-BD74-125F78C28784}" srcOrd="0" destOrd="2" presId="urn:microsoft.com/office/officeart/2005/8/layout/hList2"/>
    <dgm:cxn modelId="{B592E47B-C5A8-4D85-B748-18F0AA287085}" srcId="{A77FE65E-86F3-48F5-B05B-5A1A7C39164E}" destId="{2ED0A33B-0921-4089-A646-30557A2944D8}" srcOrd="1" destOrd="0" parTransId="{852A476F-09E7-4B16-B2AB-1BB566FC35E2}" sibTransId="{225FD61C-B509-4C21-AFCF-46D36B8AC838}"/>
    <dgm:cxn modelId="{D666CB7C-F521-471A-95C2-6D5A4EFE8BB8}" type="presOf" srcId="{B05A4B95-820C-4595-A2D5-5127E9332175}" destId="{DA3A3D4E-4170-4108-B29B-D9D59A59575F}" srcOrd="0" destOrd="0" presId="urn:microsoft.com/office/officeart/2005/8/layout/hList2"/>
    <dgm:cxn modelId="{DD68F982-C065-485F-BE1C-853D0BE86AD0}" type="presOf" srcId="{FE52F659-E8D5-46B7-A8CD-09CB8A896724}" destId="{E41C7FEB-3E55-4EAE-910A-A2516252CCDD}" srcOrd="0" destOrd="4" presId="urn:microsoft.com/office/officeart/2005/8/layout/hList2"/>
    <dgm:cxn modelId="{0347D084-750E-4B12-A5ED-5739350FEF51}" type="presOf" srcId="{3AADA904-9241-4799-9859-1495E2095EAF}" destId="{E41C7FEB-3E55-4EAE-910A-A2516252CCDD}" srcOrd="0" destOrd="0" presId="urn:microsoft.com/office/officeart/2005/8/layout/hList2"/>
    <dgm:cxn modelId="{4016A689-6C13-424C-8F19-107D289D8771}" srcId="{B05A4B95-820C-4595-A2D5-5127E9332175}" destId="{E1353807-A805-4A14-BFF3-4648ECD9A29B}" srcOrd="3" destOrd="0" parTransId="{DEB66AB4-F601-4BF5-8928-1942F5E7D9EE}" sibTransId="{0E3F570A-6EB5-4BDB-8598-DD67AD5AD1E2}"/>
    <dgm:cxn modelId="{2DF6C98A-AFF5-4404-B605-FD9D581E4CAE}" type="presOf" srcId="{3BBB31B7-3F5F-4C5E-B430-7283807F11CD}" destId="{4687C1CA-1F4F-42CD-9A43-27FC69EE3ACA}" srcOrd="0" destOrd="2" presId="urn:microsoft.com/office/officeart/2005/8/layout/hList2"/>
    <dgm:cxn modelId="{FE566C8E-5FEF-4A94-AAE3-7DB1C437EC2A}" type="presOf" srcId="{A3329C68-CB11-48A9-815C-43CEABDC39D4}" destId="{F8E8EA8A-4D15-43D5-893F-15B7EA2E9CB4}" srcOrd="0" destOrd="0" presId="urn:microsoft.com/office/officeart/2005/8/layout/hList2"/>
    <dgm:cxn modelId="{F1341A92-F2D7-4B02-92EA-00757F27ADE4}" type="presOf" srcId="{675A8B02-5FA1-43B4-8AB8-3585E65FA7E5}" destId="{280EFF21-AC35-493E-BD74-125F78C28784}" srcOrd="0" destOrd="0" presId="urn:microsoft.com/office/officeart/2005/8/layout/hList2"/>
    <dgm:cxn modelId="{01572C9E-2ABD-4C96-95F7-5ADC020021DF}" srcId="{B05A4B95-820C-4595-A2D5-5127E9332175}" destId="{2D509049-E675-4360-BB6A-A9E5F0169B80}" srcOrd="1" destOrd="0" parTransId="{9D6B2EA7-D262-472A-BA59-EF156F411D16}" sibTransId="{4D183C57-9B1F-4E1A-8CF3-9D8F8DDE48EF}"/>
    <dgm:cxn modelId="{D81D44A6-9A0F-47EA-A230-0F23BF7051C8}" srcId="{A3329C68-CB11-48A9-815C-43CEABDC39D4}" destId="{922DEB8A-E91E-4DF9-B68E-30E05C4C4F88}" srcOrd="0" destOrd="0" parTransId="{1BB54376-E9D5-4204-8D29-994B399FE1AE}" sibTransId="{740F5651-FCED-4837-9A0F-377942AE7846}"/>
    <dgm:cxn modelId="{D7A169A6-D281-445E-9E8E-D5BA5E9E505A}" type="presOf" srcId="{921756DB-F1F4-4E36-ACA7-341C3CE253FC}" destId="{09FCDEDD-1BDD-4ADE-BFBC-19D1E53A86C8}" srcOrd="0" destOrd="0" presId="urn:microsoft.com/office/officeart/2005/8/layout/hList2"/>
    <dgm:cxn modelId="{52456CAD-9CD7-489C-BB61-A3CFB0277CE5}" type="presOf" srcId="{A77FE65E-86F3-48F5-B05B-5A1A7C39164E}" destId="{EF3AC75D-6F7A-4C02-A3E7-00338AF1627D}" srcOrd="0" destOrd="0" presId="urn:microsoft.com/office/officeart/2005/8/layout/hList2"/>
    <dgm:cxn modelId="{EA18D8B3-AED0-4A7A-9A88-5672021B9581}" srcId="{921756DB-F1F4-4E36-ACA7-341C3CE253FC}" destId="{BA0CEB2B-3B4C-44E0-BAB5-DC475A84B09C}" srcOrd="1" destOrd="0" parTransId="{8EE38C67-F34B-405E-9E23-1C7AA34A635E}" sibTransId="{D2A10B51-E267-4939-9BE7-C3A448F05003}"/>
    <dgm:cxn modelId="{D11072C8-6DCC-4FA4-886D-34F2E1E23B91}" srcId="{A77FE65E-86F3-48F5-B05B-5A1A7C39164E}" destId="{17ED8A6A-F132-4421-B1D5-4EF5071E3AF0}" srcOrd="3" destOrd="0" parTransId="{F655E040-AE48-4495-B40B-25883E716207}" sibTransId="{78E6843E-CA5C-4FD5-A334-2EE045817F11}"/>
    <dgm:cxn modelId="{3690CCCC-C4D1-4665-AB9E-025A4C2CD2FF}" type="presOf" srcId="{2D509049-E675-4360-BB6A-A9E5F0169B80}" destId="{E41C7FEB-3E55-4EAE-910A-A2516252CCDD}" srcOrd="0" destOrd="1" presId="urn:microsoft.com/office/officeart/2005/8/layout/hList2"/>
    <dgm:cxn modelId="{7EF957D3-9FA1-4956-A149-C913A729BE4B}" type="presOf" srcId="{F8DAD068-E77C-4D82-8EC7-DEE5912C7856}" destId="{4687C1CA-1F4F-42CD-9A43-27FC69EE3ACA}" srcOrd="0" destOrd="1" presId="urn:microsoft.com/office/officeart/2005/8/layout/hList2"/>
    <dgm:cxn modelId="{B4A24ED7-D40D-4037-B7CA-B842D4232F96}" type="presOf" srcId="{06773CA2-2B9D-4449-BC8D-662A1403791E}" destId="{44E149EC-5990-447A-A309-1C3C78D168D2}" srcOrd="0" destOrd="0" presId="urn:microsoft.com/office/officeart/2005/8/layout/hList2"/>
    <dgm:cxn modelId="{647161E3-C863-4608-B1A4-8F6936181ED6}" srcId="{258A9D25-D618-41CF-8125-6E7A05A46F5D}" destId="{FD5873D7-F4A0-455D-994A-13B629A7622C}" srcOrd="2" destOrd="0" parTransId="{2963D2B5-FB07-46B4-9B98-C0F6B4E63D9C}" sibTransId="{209B0111-459C-4C8E-A7FC-F88DE2B564AF}"/>
    <dgm:cxn modelId="{01FCD7EA-962C-4B3C-A106-81439C62C839}" srcId="{921756DB-F1F4-4E36-ACA7-341C3CE253FC}" destId="{B05A4B95-820C-4595-A2D5-5127E9332175}" srcOrd="3" destOrd="0" parTransId="{ADD5FB15-A89B-44D8-9931-2D58CF2972AD}" sibTransId="{D4D0850A-74D5-4065-9CE6-53DACF4F48D8}"/>
    <dgm:cxn modelId="{0D2AC8ED-42CC-484A-B85F-98C3254EA7E2}" srcId="{258A9D25-D618-41CF-8125-6E7A05A46F5D}" destId="{6399713D-7D5A-45E9-BC6B-28BB573B65DE}" srcOrd="0" destOrd="0" parTransId="{9E2F8D65-71B0-4271-B5BB-AD9D38C54BDE}" sibTransId="{6A7F4D01-2E41-43A0-892C-2F87231FF607}"/>
    <dgm:cxn modelId="{E21D85F0-55B4-4FDF-96CA-981DFF04C61A}" srcId="{BA0CEB2B-3B4C-44E0-BAB5-DC475A84B09C}" destId="{1398E3BA-0940-4D1F-BD8F-D149C22C4A45}" srcOrd="1" destOrd="0" parTransId="{74EF09DF-A5F9-4E9C-B6FC-44A8DD356564}" sibTransId="{B02392D9-D0D1-4E5A-BB72-24EFF442E874}"/>
    <dgm:cxn modelId="{CB9760F8-CDC6-46E9-B799-487D25E20208}" srcId="{B05A4B95-820C-4595-A2D5-5127E9332175}" destId="{FE52F659-E8D5-46B7-A8CD-09CB8A896724}" srcOrd="4" destOrd="0" parTransId="{C0836C8B-2350-41FC-BF7E-CC1A66354879}" sibTransId="{7C5A8472-8A86-47D8-8E10-86726323BDBB}"/>
    <dgm:cxn modelId="{3863EDF8-A2B1-443E-B5E3-DCF968842317}" srcId="{921756DB-F1F4-4E36-ACA7-341C3CE253FC}" destId="{258A9D25-D618-41CF-8125-6E7A05A46F5D}" srcOrd="4" destOrd="0" parTransId="{4F6C40F9-E2DA-49C5-B08F-999CDF3C0ACE}" sibTransId="{5052AE67-EE5C-4CA8-8B8E-A3573F24E8DB}"/>
    <dgm:cxn modelId="{696BA1F9-6221-4BCB-87AD-D91C699B6F52}" type="presOf" srcId="{922DEB8A-E91E-4DF9-B68E-30E05C4C4F88}" destId="{4687C1CA-1F4F-42CD-9A43-27FC69EE3ACA}" srcOrd="0" destOrd="0" presId="urn:microsoft.com/office/officeart/2005/8/layout/hList2"/>
    <dgm:cxn modelId="{E62EDCA9-B04A-48BF-B4C1-27AB792AEC07}" type="presParOf" srcId="{09FCDEDD-1BDD-4ADE-BFBC-19D1E53A86C8}" destId="{9266304A-AF7C-49C9-97F6-F6E3B624C935}" srcOrd="0" destOrd="0" presId="urn:microsoft.com/office/officeart/2005/8/layout/hList2"/>
    <dgm:cxn modelId="{8D99DFB0-C47A-4F66-A28F-526B91B2EE3E}" type="presParOf" srcId="{9266304A-AF7C-49C9-97F6-F6E3B624C935}" destId="{270454CE-8DA6-4645-8AC0-C1FA9FBB3411}" srcOrd="0" destOrd="0" presId="urn:microsoft.com/office/officeart/2005/8/layout/hList2"/>
    <dgm:cxn modelId="{52792ADA-07E1-4C7C-81D0-E2B1ECBC906D}" type="presParOf" srcId="{9266304A-AF7C-49C9-97F6-F6E3B624C935}" destId="{4687C1CA-1F4F-42CD-9A43-27FC69EE3ACA}" srcOrd="1" destOrd="0" presId="urn:microsoft.com/office/officeart/2005/8/layout/hList2"/>
    <dgm:cxn modelId="{C7936EDC-DF71-4AD3-826B-96073866BCBD}" type="presParOf" srcId="{9266304A-AF7C-49C9-97F6-F6E3B624C935}" destId="{F8E8EA8A-4D15-43D5-893F-15B7EA2E9CB4}" srcOrd="2" destOrd="0" presId="urn:microsoft.com/office/officeart/2005/8/layout/hList2"/>
    <dgm:cxn modelId="{60D2E868-278E-4C97-BEB6-5BAEA9E8E435}" type="presParOf" srcId="{09FCDEDD-1BDD-4ADE-BFBC-19D1E53A86C8}" destId="{D33EE76A-245E-41D9-93F3-A34479604798}" srcOrd="1" destOrd="0" presId="urn:microsoft.com/office/officeart/2005/8/layout/hList2"/>
    <dgm:cxn modelId="{30B265C0-A822-4A6E-9138-CAB4AB0CC3F8}" type="presParOf" srcId="{09FCDEDD-1BDD-4ADE-BFBC-19D1E53A86C8}" destId="{52B7B0B4-CCC7-4D37-945F-616A1A57C8BA}" srcOrd="2" destOrd="0" presId="urn:microsoft.com/office/officeart/2005/8/layout/hList2"/>
    <dgm:cxn modelId="{E2D4983E-3601-4E0C-AF81-4E5A9EACA25E}" type="presParOf" srcId="{52B7B0B4-CCC7-4D37-945F-616A1A57C8BA}" destId="{357D9069-0912-4464-AD45-BAFAF68ECCE3}" srcOrd="0" destOrd="0" presId="urn:microsoft.com/office/officeart/2005/8/layout/hList2"/>
    <dgm:cxn modelId="{794E0E03-8466-419A-A4EE-AF766DE61EAD}" type="presParOf" srcId="{52B7B0B4-CCC7-4D37-945F-616A1A57C8BA}" destId="{44E149EC-5990-447A-A309-1C3C78D168D2}" srcOrd="1" destOrd="0" presId="urn:microsoft.com/office/officeart/2005/8/layout/hList2"/>
    <dgm:cxn modelId="{D2CE52A1-C37D-44BB-83B9-EA3E400FFCE9}" type="presParOf" srcId="{52B7B0B4-CCC7-4D37-945F-616A1A57C8BA}" destId="{C52EBADD-BB12-41AB-8245-C62B54A5C6A0}" srcOrd="2" destOrd="0" presId="urn:microsoft.com/office/officeart/2005/8/layout/hList2"/>
    <dgm:cxn modelId="{F40645DB-8988-45FB-93DD-F4BBFEF109CB}" type="presParOf" srcId="{09FCDEDD-1BDD-4ADE-BFBC-19D1E53A86C8}" destId="{B1EF97AF-2BE9-44B3-AD2F-8BFB8FD896BA}" srcOrd="3" destOrd="0" presId="urn:microsoft.com/office/officeart/2005/8/layout/hList2"/>
    <dgm:cxn modelId="{E82AB2ED-C295-4EFF-B467-2B7AE2A5ED6B}" type="presParOf" srcId="{09FCDEDD-1BDD-4ADE-BFBC-19D1E53A86C8}" destId="{94195B3B-90FC-497D-9DA6-2E4426F5AD31}" srcOrd="4" destOrd="0" presId="urn:microsoft.com/office/officeart/2005/8/layout/hList2"/>
    <dgm:cxn modelId="{17108D44-B8F3-437D-9FD6-1F3D744C04F5}" type="presParOf" srcId="{94195B3B-90FC-497D-9DA6-2E4426F5AD31}" destId="{00E15D47-3434-43C6-9086-3BAB890D6704}" srcOrd="0" destOrd="0" presId="urn:microsoft.com/office/officeart/2005/8/layout/hList2"/>
    <dgm:cxn modelId="{7CC5E5F6-6C2B-416A-B7A8-44B6C1EF79E9}" type="presParOf" srcId="{94195B3B-90FC-497D-9DA6-2E4426F5AD31}" destId="{280EFF21-AC35-493E-BD74-125F78C28784}" srcOrd="1" destOrd="0" presId="urn:microsoft.com/office/officeart/2005/8/layout/hList2"/>
    <dgm:cxn modelId="{05F052A2-F57E-4DDC-8D0A-431832920976}" type="presParOf" srcId="{94195B3B-90FC-497D-9DA6-2E4426F5AD31}" destId="{EF3AC75D-6F7A-4C02-A3E7-00338AF1627D}" srcOrd="2" destOrd="0" presId="urn:microsoft.com/office/officeart/2005/8/layout/hList2"/>
    <dgm:cxn modelId="{0092CB72-1FA6-405D-A316-5F8CB0E2F49E}" type="presParOf" srcId="{09FCDEDD-1BDD-4ADE-BFBC-19D1E53A86C8}" destId="{D217FF6C-FF72-49C9-99AA-FE95F641CB52}" srcOrd="5" destOrd="0" presId="urn:microsoft.com/office/officeart/2005/8/layout/hList2"/>
    <dgm:cxn modelId="{6AA58027-4BBC-4D37-BB2A-88510CDFD095}" type="presParOf" srcId="{09FCDEDD-1BDD-4ADE-BFBC-19D1E53A86C8}" destId="{257A6A3C-F314-43EE-B2C9-AB1DD644B783}" srcOrd="6" destOrd="0" presId="urn:microsoft.com/office/officeart/2005/8/layout/hList2"/>
    <dgm:cxn modelId="{F5DF6566-1C04-43FB-9C2D-7D2E90CE8311}" type="presParOf" srcId="{257A6A3C-F314-43EE-B2C9-AB1DD644B783}" destId="{0CCA650A-E6AD-4E72-BA00-C5AA89220242}" srcOrd="0" destOrd="0" presId="urn:microsoft.com/office/officeart/2005/8/layout/hList2"/>
    <dgm:cxn modelId="{DE8B6CF3-E922-47CD-A171-FC9C5C2024A2}" type="presParOf" srcId="{257A6A3C-F314-43EE-B2C9-AB1DD644B783}" destId="{E41C7FEB-3E55-4EAE-910A-A2516252CCDD}" srcOrd="1" destOrd="0" presId="urn:microsoft.com/office/officeart/2005/8/layout/hList2"/>
    <dgm:cxn modelId="{C20AC243-1723-4C03-A327-E8BFE2951394}" type="presParOf" srcId="{257A6A3C-F314-43EE-B2C9-AB1DD644B783}" destId="{DA3A3D4E-4170-4108-B29B-D9D59A59575F}" srcOrd="2" destOrd="0" presId="urn:microsoft.com/office/officeart/2005/8/layout/hList2"/>
    <dgm:cxn modelId="{26A25C26-D56E-428A-B793-481847D93DAC}" type="presParOf" srcId="{09FCDEDD-1BDD-4ADE-BFBC-19D1E53A86C8}" destId="{2CF80166-6B72-43CD-ADCA-953D781DE3E7}" srcOrd="7" destOrd="0" presId="urn:microsoft.com/office/officeart/2005/8/layout/hList2"/>
    <dgm:cxn modelId="{2A5278FC-2FB2-4147-8019-C014F90997A8}" type="presParOf" srcId="{09FCDEDD-1BDD-4ADE-BFBC-19D1E53A86C8}" destId="{76042D3B-1386-4289-AE7E-2D9C50B992ED}" srcOrd="8" destOrd="0" presId="urn:microsoft.com/office/officeart/2005/8/layout/hList2"/>
    <dgm:cxn modelId="{CAC619AE-4C65-49E1-9B80-3B64241ADE93}" type="presParOf" srcId="{76042D3B-1386-4289-AE7E-2D9C50B992ED}" destId="{2D566072-C68C-4BC2-86AA-6A3AB0900321}" srcOrd="0" destOrd="0" presId="urn:microsoft.com/office/officeart/2005/8/layout/hList2"/>
    <dgm:cxn modelId="{7A846FCA-2798-48D9-A3D9-B0ABEA09552C}" type="presParOf" srcId="{76042D3B-1386-4289-AE7E-2D9C50B992ED}" destId="{5F2F9A7A-ED55-40FF-9AB6-01668AB5AF42}" srcOrd="1" destOrd="0" presId="urn:microsoft.com/office/officeart/2005/8/layout/hList2"/>
    <dgm:cxn modelId="{5746C0C0-E5D6-4498-97C5-786819BEC732}" type="presParOf" srcId="{76042D3B-1386-4289-AE7E-2D9C50B992ED}" destId="{1E5FCCF2-2604-4DFD-9D38-9C364DD03D5B}" srcOrd="2" destOrd="0" presId="urn:microsoft.com/office/officeart/2005/8/layout/hList2"/>
  </dgm:cxnLst>
  <dgm:bg>
    <a:solidFill>
      <a:schemeClr val="accent4">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B8B5C0-347F-4C0E-BCA9-AE141E2060DC}">
      <dsp:nvSpPr>
        <dsp:cNvPr id="0" name=""/>
        <dsp:cNvSpPr/>
      </dsp:nvSpPr>
      <dsp:spPr>
        <a:xfrm>
          <a:off x="805376" y="1459"/>
          <a:ext cx="9377994" cy="852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b" anchorCtr="0">
          <a:noAutofit/>
        </a:bodyPr>
        <a:lstStyle/>
        <a:p>
          <a:pPr marL="0" lvl="0" indent="0" algn="l" defTabSz="755650">
            <a:lnSpc>
              <a:spcPct val="90000"/>
            </a:lnSpc>
            <a:spcBef>
              <a:spcPct val="0"/>
            </a:spcBef>
            <a:spcAft>
              <a:spcPct val="35000"/>
            </a:spcAft>
            <a:buNone/>
          </a:pPr>
          <a:r>
            <a:rPr lang="en-US" sz="1700" b="1" kern="1200" dirty="0"/>
            <a:t>Climate </a:t>
          </a:r>
          <a:r>
            <a:rPr lang="en-US" sz="1700" b="0" kern="1200" dirty="0"/>
            <a:t>is long term average pattern of weather that is expected over seasons. Its determined by either temperatures, precipitations, humidity, wind patterns.</a:t>
          </a:r>
          <a:endParaRPr lang="en-KE" sz="1700" b="0" kern="1200" dirty="0"/>
        </a:p>
      </dsp:txBody>
      <dsp:txXfrm>
        <a:off x="805376" y="1459"/>
        <a:ext cx="9377994" cy="852544"/>
      </dsp:txXfrm>
    </dsp:sp>
    <dsp:sp modelId="{061C8765-1EF7-4DAF-83DD-DFA0E500CD69}">
      <dsp:nvSpPr>
        <dsp:cNvPr id="0" name=""/>
        <dsp:cNvSpPr/>
      </dsp:nvSpPr>
      <dsp:spPr>
        <a:xfrm>
          <a:off x="805376" y="854004"/>
          <a:ext cx="1250399" cy="208399"/>
        </a:xfrm>
        <a:prstGeom prst="parallelogram">
          <a:avLst>
            <a:gd name="adj" fmla="val 140840"/>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927B3A-206A-46DD-AE6F-5788255E2F6E}">
      <dsp:nvSpPr>
        <dsp:cNvPr id="0" name=""/>
        <dsp:cNvSpPr/>
      </dsp:nvSpPr>
      <dsp:spPr>
        <a:xfrm>
          <a:off x="2128715" y="854004"/>
          <a:ext cx="1250399" cy="208399"/>
        </a:xfrm>
        <a:prstGeom prst="parallelogram">
          <a:avLst>
            <a:gd name="adj" fmla="val 140840"/>
          </a:avLst>
        </a:prstGeom>
        <a:solidFill>
          <a:schemeClr val="accent3">
            <a:hueOff val="152488"/>
            <a:satOff val="915"/>
            <a:lumOff val="697"/>
            <a:alphaOff val="0"/>
          </a:schemeClr>
        </a:solidFill>
        <a:ln w="19050" cap="flat" cmpd="sng" algn="ctr">
          <a:solidFill>
            <a:schemeClr val="accent3">
              <a:hueOff val="152488"/>
              <a:satOff val="915"/>
              <a:lumOff val="69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47F714-7BF5-4422-842F-D9A39132DEC6}">
      <dsp:nvSpPr>
        <dsp:cNvPr id="0" name=""/>
        <dsp:cNvSpPr/>
      </dsp:nvSpPr>
      <dsp:spPr>
        <a:xfrm>
          <a:off x="3452055" y="854004"/>
          <a:ext cx="1250399" cy="208399"/>
        </a:xfrm>
        <a:prstGeom prst="parallelogram">
          <a:avLst>
            <a:gd name="adj" fmla="val 140840"/>
          </a:avLst>
        </a:prstGeom>
        <a:solidFill>
          <a:schemeClr val="accent3">
            <a:hueOff val="304975"/>
            <a:satOff val="1831"/>
            <a:lumOff val="1394"/>
            <a:alphaOff val="0"/>
          </a:schemeClr>
        </a:solidFill>
        <a:ln w="19050" cap="flat" cmpd="sng" algn="ctr">
          <a:solidFill>
            <a:schemeClr val="accent3">
              <a:hueOff val="304975"/>
              <a:satOff val="1831"/>
              <a:lumOff val="139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B5494B-710D-40D5-BC71-D39993C8673F}">
      <dsp:nvSpPr>
        <dsp:cNvPr id="0" name=""/>
        <dsp:cNvSpPr/>
      </dsp:nvSpPr>
      <dsp:spPr>
        <a:xfrm>
          <a:off x="4775394" y="854004"/>
          <a:ext cx="1250399" cy="208399"/>
        </a:xfrm>
        <a:prstGeom prst="parallelogram">
          <a:avLst>
            <a:gd name="adj" fmla="val 140840"/>
          </a:avLst>
        </a:prstGeom>
        <a:solidFill>
          <a:schemeClr val="accent3">
            <a:hueOff val="457463"/>
            <a:satOff val="2746"/>
            <a:lumOff val="2092"/>
            <a:alphaOff val="0"/>
          </a:schemeClr>
        </a:solidFill>
        <a:ln w="19050" cap="flat" cmpd="sng" algn="ctr">
          <a:solidFill>
            <a:schemeClr val="accent3">
              <a:hueOff val="457463"/>
              <a:satOff val="2746"/>
              <a:lumOff val="209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1360FE-F397-4263-885A-C10199C46BAC}">
      <dsp:nvSpPr>
        <dsp:cNvPr id="0" name=""/>
        <dsp:cNvSpPr/>
      </dsp:nvSpPr>
      <dsp:spPr>
        <a:xfrm>
          <a:off x="6098733" y="854004"/>
          <a:ext cx="1250399" cy="208399"/>
        </a:xfrm>
        <a:prstGeom prst="parallelogram">
          <a:avLst>
            <a:gd name="adj" fmla="val 140840"/>
          </a:avLst>
        </a:prstGeom>
        <a:solidFill>
          <a:schemeClr val="accent3">
            <a:hueOff val="609950"/>
            <a:satOff val="3661"/>
            <a:lumOff val="2789"/>
            <a:alphaOff val="0"/>
          </a:schemeClr>
        </a:solidFill>
        <a:ln w="19050" cap="flat" cmpd="sng" algn="ctr">
          <a:solidFill>
            <a:schemeClr val="accent3">
              <a:hueOff val="609950"/>
              <a:satOff val="3661"/>
              <a:lumOff val="278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9F4B45-2D3A-422F-A510-07B111EC62FF}">
      <dsp:nvSpPr>
        <dsp:cNvPr id="0" name=""/>
        <dsp:cNvSpPr/>
      </dsp:nvSpPr>
      <dsp:spPr>
        <a:xfrm>
          <a:off x="7422072" y="854004"/>
          <a:ext cx="1250399" cy="208399"/>
        </a:xfrm>
        <a:prstGeom prst="parallelogram">
          <a:avLst>
            <a:gd name="adj" fmla="val 140840"/>
          </a:avLst>
        </a:prstGeom>
        <a:solidFill>
          <a:schemeClr val="accent3">
            <a:hueOff val="762438"/>
            <a:satOff val="4576"/>
            <a:lumOff val="3486"/>
            <a:alphaOff val="0"/>
          </a:schemeClr>
        </a:solidFill>
        <a:ln w="19050" cap="flat" cmpd="sng" algn="ctr">
          <a:solidFill>
            <a:schemeClr val="accent3">
              <a:hueOff val="762438"/>
              <a:satOff val="4576"/>
              <a:lumOff val="348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E4CC78-934E-4423-A432-2BFCB602ECC9}">
      <dsp:nvSpPr>
        <dsp:cNvPr id="0" name=""/>
        <dsp:cNvSpPr/>
      </dsp:nvSpPr>
      <dsp:spPr>
        <a:xfrm>
          <a:off x="8745412" y="854004"/>
          <a:ext cx="1250399" cy="208399"/>
        </a:xfrm>
        <a:prstGeom prst="parallelogram">
          <a:avLst>
            <a:gd name="adj" fmla="val 140840"/>
          </a:avLst>
        </a:prstGeom>
        <a:solidFill>
          <a:schemeClr val="accent3">
            <a:hueOff val="914925"/>
            <a:satOff val="5492"/>
            <a:lumOff val="4183"/>
            <a:alphaOff val="0"/>
          </a:schemeClr>
        </a:solidFill>
        <a:ln w="19050" cap="flat" cmpd="sng" algn="ctr">
          <a:solidFill>
            <a:schemeClr val="accent3">
              <a:hueOff val="914925"/>
              <a:satOff val="5492"/>
              <a:lumOff val="41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94B713-A4E8-41AC-964F-65113D62B01C}">
      <dsp:nvSpPr>
        <dsp:cNvPr id="0" name=""/>
        <dsp:cNvSpPr/>
      </dsp:nvSpPr>
      <dsp:spPr>
        <a:xfrm>
          <a:off x="805376" y="1147800"/>
          <a:ext cx="9377994" cy="852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b" anchorCtr="0">
          <a:noAutofit/>
        </a:bodyPr>
        <a:lstStyle/>
        <a:p>
          <a:pPr marL="0" lvl="0" indent="0" algn="l" defTabSz="755650">
            <a:lnSpc>
              <a:spcPct val="90000"/>
            </a:lnSpc>
            <a:spcBef>
              <a:spcPct val="0"/>
            </a:spcBef>
            <a:spcAft>
              <a:spcPct val="35000"/>
            </a:spcAft>
            <a:buNone/>
          </a:pPr>
          <a:r>
            <a:rPr lang="en-US" sz="1700" b="1" kern="1200" dirty="0"/>
            <a:t>ESG( Environmental, Social and Governance)-</a:t>
          </a:r>
          <a:r>
            <a:rPr lang="en-US" sz="1700" kern="1200" dirty="0"/>
            <a:t>ESG has emerged as a key strategic tool for risk mitigation, innovation, and long-term value creation (Sustainability)</a:t>
          </a:r>
          <a:endParaRPr lang="en-KE" sz="1700" kern="1200" dirty="0"/>
        </a:p>
      </dsp:txBody>
      <dsp:txXfrm>
        <a:off x="805376" y="1147800"/>
        <a:ext cx="9377994" cy="852544"/>
      </dsp:txXfrm>
    </dsp:sp>
    <dsp:sp modelId="{7F8F8D82-37C2-42C0-B502-78C6DF2BAC57}">
      <dsp:nvSpPr>
        <dsp:cNvPr id="0" name=""/>
        <dsp:cNvSpPr/>
      </dsp:nvSpPr>
      <dsp:spPr>
        <a:xfrm>
          <a:off x="805376" y="2000345"/>
          <a:ext cx="1250399" cy="208399"/>
        </a:xfrm>
        <a:prstGeom prst="parallelogram">
          <a:avLst>
            <a:gd name="adj" fmla="val 140840"/>
          </a:avLst>
        </a:prstGeom>
        <a:solidFill>
          <a:schemeClr val="accent3">
            <a:hueOff val="1067413"/>
            <a:satOff val="6407"/>
            <a:lumOff val="4881"/>
            <a:alphaOff val="0"/>
          </a:schemeClr>
        </a:solidFill>
        <a:ln w="19050" cap="flat" cmpd="sng" algn="ctr">
          <a:solidFill>
            <a:schemeClr val="accent3">
              <a:hueOff val="1067413"/>
              <a:satOff val="6407"/>
              <a:lumOff val="488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203349-991C-4CB8-902F-A743D2357314}">
      <dsp:nvSpPr>
        <dsp:cNvPr id="0" name=""/>
        <dsp:cNvSpPr/>
      </dsp:nvSpPr>
      <dsp:spPr>
        <a:xfrm>
          <a:off x="2128715" y="2000345"/>
          <a:ext cx="1250399" cy="208399"/>
        </a:xfrm>
        <a:prstGeom prst="parallelogram">
          <a:avLst>
            <a:gd name="adj" fmla="val 140840"/>
          </a:avLst>
        </a:prstGeom>
        <a:solidFill>
          <a:schemeClr val="accent3">
            <a:hueOff val="1219900"/>
            <a:satOff val="7322"/>
            <a:lumOff val="5578"/>
            <a:alphaOff val="0"/>
          </a:schemeClr>
        </a:solidFill>
        <a:ln w="19050" cap="flat" cmpd="sng" algn="ctr">
          <a:solidFill>
            <a:schemeClr val="accent3">
              <a:hueOff val="1219900"/>
              <a:satOff val="7322"/>
              <a:lumOff val="557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9109DA-93DE-474D-974D-4E3EAB314D73}">
      <dsp:nvSpPr>
        <dsp:cNvPr id="0" name=""/>
        <dsp:cNvSpPr/>
      </dsp:nvSpPr>
      <dsp:spPr>
        <a:xfrm>
          <a:off x="3452055" y="2000345"/>
          <a:ext cx="1250399" cy="208399"/>
        </a:xfrm>
        <a:prstGeom prst="parallelogram">
          <a:avLst>
            <a:gd name="adj" fmla="val 140840"/>
          </a:avLst>
        </a:prstGeom>
        <a:solidFill>
          <a:schemeClr val="accent3">
            <a:hueOff val="1372388"/>
            <a:satOff val="8237"/>
            <a:lumOff val="6275"/>
            <a:alphaOff val="0"/>
          </a:schemeClr>
        </a:solidFill>
        <a:ln w="19050" cap="flat" cmpd="sng" algn="ctr">
          <a:solidFill>
            <a:schemeClr val="accent3">
              <a:hueOff val="1372388"/>
              <a:satOff val="8237"/>
              <a:lumOff val="627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81DF67-6ED0-42FE-A1E3-937F14992473}">
      <dsp:nvSpPr>
        <dsp:cNvPr id="0" name=""/>
        <dsp:cNvSpPr/>
      </dsp:nvSpPr>
      <dsp:spPr>
        <a:xfrm>
          <a:off x="4775394" y="2000345"/>
          <a:ext cx="1250399" cy="208399"/>
        </a:xfrm>
        <a:prstGeom prst="parallelogram">
          <a:avLst>
            <a:gd name="adj" fmla="val 140840"/>
          </a:avLst>
        </a:prstGeom>
        <a:solidFill>
          <a:schemeClr val="accent3">
            <a:hueOff val="1524875"/>
            <a:satOff val="9153"/>
            <a:lumOff val="6972"/>
            <a:alphaOff val="0"/>
          </a:schemeClr>
        </a:solidFill>
        <a:ln w="19050" cap="flat" cmpd="sng" algn="ctr">
          <a:solidFill>
            <a:schemeClr val="accent3">
              <a:hueOff val="1524875"/>
              <a:satOff val="9153"/>
              <a:lumOff val="697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F39DB8-3219-4557-97A1-1715A4DCF50E}">
      <dsp:nvSpPr>
        <dsp:cNvPr id="0" name=""/>
        <dsp:cNvSpPr/>
      </dsp:nvSpPr>
      <dsp:spPr>
        <a:xfrm>
          <a:off x="6098733" y="2000345"/>
          <a:ext cx="1250399" cy="208399"/>
        </a:xfrm>
        <a:prstGeom prst="parallelogram">
          <a:avLst>
            <a:gd name="adj" fmla="val 140840"/>
          </a:avLst>
        </a:prstGeom>
        <a:solidFill>
          <a:schemeClr val="accent3">
            <a:hueOff val="1677363"/>
            <a:satOff val="10068"/>
            <a:lumOff val="7669"/>
            <a:alphaOff val="0"/>
          </a:schemeClr>
        </a:solidFill>
        <a:ln w="19050" cap="flat" cmpd="sng" algn="ctr">
          <a:solidFill>
            <a:schemeClr val="accent3">
              <a:hueOff val="1677363"/>
              <a:satOff val="10068"/>
              <a:lumOff val="766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5DEB52-3084-440B-A93F-F004FB3080B8}">
      <dsp:nvSpPr>
        <dsp:cNvPr id="0" name=""/>
        <dsp:cNvSpPr/>
      </dsp:nvSpPr>
      <dsp:spPr>
        <a:xfrm>
          <a:off x="7422072" y="2000345"/>
          <a:ext cx="1250399" cy="208399"/>
        </a:xfrm>
        <a:prstGeom prst="parallelogram">
          <a:avLst>
            <a:gd name="adj" fmla="val 140840"/>
          </a:avLst>
        </a:prstGeom>
        <a:solidFill>
          <a:schemeClr val="accent3">
            <a:hueOff val="1829850"/>
            <a:satOff val="10983"/>
            <a:lumOff val="8367"/>
            <a:alphaOff val="0"/>
          </a:schemeClr>
        </a:solidFill>
        <a:ln w="19050" cap="flat" cmpd="sng" algn="ctr">
          <a:solidFill>
            <a:schemeClr val="accent3">
              <a:hueOff val="1829850"/>
              <a:satOff val="10983"/>
              <a:lumOff val="836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4B7605-6ADC-4F6E-968D-88C8CE40184A}">
      <dsp:nvSpPr>
        <dsp:cNvPr id="0" name=""/>
        <dsp:cNvSpPr/>
      </dsp:nvSpPr>
      <dsp:spPr>
        <a:xfrm>
          <a:off x="8745412" y="2000345"/>
          <a:ext cx="1250399" cy="208399"/>
        </a:xfrm>
        <a:prstGeom prst="parallelogram">
          <a:avLst>
            <a:gd name="adj" fmla="val 140840"/>
          </a:avLst>
        </a:prstGeom>
        <a:solidFill>
          <a:schemeClr val="accent3">
            <a:hueOff val="1982338"/>
            <a:satOff val="11898"/>
            <a:lumOff val="9064"/>
            <a:alphaOff val="0"/>
          </a:schemeClr>
        </a:solidFill>
        <a:ln w="19050" cap="flat" cmpd="sng" algn="ctr">
          <a:solidFill>
            <a:schemeClr val="accent3">
              <a:hueOff val="1982338"/>
              <a:satOff val="11898"/>
              <a:lumOff val="906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CED1C4-8D3D-4FBD-B812-312821579CA7}">
      <dsp:nvSpPr>
        <dsp:cNvPr id="0" name=""/>
        <dsp:cNvSpPr/>
      </dsp:nvSpPr>
      <dsp:spPr>
        <a:xfrm>
          <a:off x="805376" y="2294142"/>
          <a:ext cx="9377994" cy="852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b" anchorCtr="0">
          <a:noAutofit/>
        </a:bodyPr>
        <a:lstStyle/>
        <a:p>
          <a:pPr marL="0" lvl="0" indent="0" algn="l" defTabSz="755650">
            <a:lnSpc>
              <a:spcPct val="90000"/>
            </a:lnSpc>
            <a:spcBef>
              <a:spcPct val="0"/>
            </a:spcBef>
            <a:spcAft>
              <a:spcPct val="35000"/>
            </a:spcAft>
            <a:buNone/>
          </a:pPr>
          <a:r>
            <a:rPr lang="en-US" sz="1700" b="1" i="0" kern="1200" dirty="0"/>
            <a:t>Emerging markets</a:t>
          </a:r>
          <a:r>
            <a:rPr lang="en-US" sz="1700" b="0" i="0" kern="1200" dirty="0"/>
            <a:t>- Refers to countries that are transitioning from low incomes, developing economies towards a more advance economy or industrialized economies.</a:t>
          </a:r>
          <a:endParaRPr lang="en-KE" sz="1700" kern="1200" dirty="0"/>
        </a:p>
      </dsp:txBody>
      <dsp:txXfrm>
        <a:off x="805376" y="2294142"/>
        <a:ext cx="9377994" cy="852544"/>
      </dsp:txXfrm>
    </dsp:sp>
    <dsp:sp modelId="{5A8B73E6-B116-4965-BAEA-87C120DA3B5D}">
      <dsp:nvSpPr>
        <dsp:cNvPr id="0" name=""/>
        <dsp:cNvSpPr/>
      </dsp:nvSpPr>
      <dsp:spPr>
        <a:xfrm>
          <a:off x="805376" y="3146687"/>
          <a:ext cx="1250399" cy="208399"/>
        </a:xfrm>
        <a:prstGeom prst="parallelogram">
          <a:avLst>
            <a:gd name="adj" fmla="val 140840"/>
          </a:avLst>
        </a:prstGeom>
        <a:solidFill>
          <a:schemeClr val="accent3">
            <a:hueOff val="2134825"/>
            <a:satOff val="12814"/>
            <a:lumOff val="9761"/>
            <a:alphaOff val="0"/>
          </a:schemeClr>
        </a:solidFill>
        <a:ln w="19050" cap="flat" cmpd="sng" algn="ctr">
          <a:solidFill>
            <a:schemeClr val="accent3">
              <a:hueOff val="2134825"/>
              <a:satOff val="12814"/>
              <a:lumOff val="97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5FD409-472E-428F-A91E-5F694C8F2CF8}">
      <dsp:nvSpPr>
        <dsp:cNvPr id="0" name=""/>
        <dsp:cNvSpPr/>
      </dsp:nvSpPr>
      <dsp:spPr>
        <a:xfrm>
          <a:off x="2128715" y="3146687"/>
          <a:ext cx="1250399" cy="208399"/>
        </a:xfrm>
        <a:prstGeom prst="parallelogram">
          <a:avLst>
            <a:gd name="adj" fmla="val 140840"/>
          </a:avLst>
        </a:prstGeom>
        <a:solidFill>
          <a:schemeClr val="accent3">
            <a:hueOff val="2287313"/>
            <a:satOff val="13729"/>
            <a:lumOff val="10458"/>
            <a:alphaOff val="0"/>
          </a:schemeClr>
        </a:solidFill>
        <a:ln w="19050" cap="flat" cmpd="sng" algn="ctr">
          <a:solidFill>
            <a:schemeClr val="accent3">
              <a:hueOff val="2287313"/>
              <a:satOff val="13729"/>
              <a:lumOff val="1045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7BBCE0-5C05-403E-96C5-FAEF0CE2BF9F}">
      <dsp:nvSpPr>
        <dsp:cNvPr id="0" name=""/>
        <dsp:cNvSpPr/>
      </dsp:nvSpPr>
      <dsp:spPr>
        <a:xfrm>
          <a:off x="3452055" y="3146687"/>
          <a:ext cx="1250399" cy="208399"/>
        </a:xfrm>
        <a:prstGeom prst="parallelogram">
          <a:avLst>
            <a:gd name="adj" fmla="val 140840"/>
          </a:avLst>
        </a:prstGeom>
        <a:solidFill>
          <a:schemeClr val="accent3">
            <a:hueOff val="2439800"/>
            <a:satOff val="14644"/>
            <a:lumOff val="11156"/>
            <a:alphaOff val="0"/>
          </a:schemeClr>
        </a:solidFill>
        <a:ln w="19050" cap="flat" cmpd="sng" algn="ctr">
          <a:solidFill>
            <a:schemeClr val="accent3">
              <a:hueOff val="2439800"/>
              <a:satOff val="14644"/>
              <a:lumOff val="1115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4E7D75-A252-4E74-8126-012E6202F275}">
      <dsp:nvSpPr>
        <dsp:cNvPr id="0" name=""/>
        <dsp:cNvSpPr/>
      </dsp:nvSpPr>
      <dsp:spPr>
        <a:xfrm>
          <a:off x="4775394" y="3146687"/>
          <a:ext cx="1250399" cy="208399"/>
        </a:xfrm>
        <a:prstGeom prst="parallelogram">
          <a:avLst>
            <a:gd name="adj" fmla="val 140840"/>
          </a:avLst>
        </a:prstGeom>
        <a:solidFill>
          <a:schemeClr val="accent3">
            <a:hueOff val="2592288"/>
            <a:satOff val="15559"/>
            <a:lumOff val="11853"/>
            <a:alphaOff val="0"/>
          </a:schemeClr>
        </a:solidFill>
        <a:ln w="19050" cap="flat" cmpd="sng" algn="ctr">
          <a:solidFill>
            <a:schemeClr val="accent3">
              <a:hueOff val="2592288"/>
              <a:satOff val="15559"/>
              <a:lumOff val="118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762D5B-6374-420C-9CBC-3C68CD067469}">
      <dsp:nvSpPr>
        <dsp:cNvPr id="0" name=""/>
        <dsp:cNvSpPr/>
      </dsp:nvSpPr>
      <dsp:spPr>
        <a:xfrm>
          <a:off x="6098733" y="3146687"/>
          <a:ext cx="1250399" cy="208399"/>
        </a:xfrm>
        <a:prstGeom prst="parallelogram">
          <a:avLst>
            <a:gd name="adj" fmla="val 140840"/>
          </a:avLst>
        </a:prstGeom>
        <a:solidFill>
          <a:schemeClr val="accent3">
            <a:hueOff val="2744775"/>
            <a:satOff val="16475"/>
            <a:lumOff val="12550"/>
            <a:alphaOff val="0"/>
          </a:schemeClr>
        </a:solidFill>
        <a:ln w="19050" cap="flat" cmpd="sng" algn="ctr">
          <a:solidFill>
            <a:schemeClr val="accent3">
              <a:hueOff val="2744775"/>
              <a:satOff val="16475"/>
              <a:lumOff val="1255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1B4A48-38CE-496B-B0AA-F7DD724D5826}">
      <dsp:nvSpPr>
        <dsp:cNvPr id="0" name=""/>
        <dsp:cNvSpPr/>
      </dsp:nvSpPr>
      <dsp:spPr>
        <a:xfrm>
          <a:off x="7422072" y="3146687"/>
          <a:ext cx="1250399" cy="208399"/>
        </a:xfrm>
        <a:prstGeom prst="parallelogram">
          <a:avLst>
            <a:gd name="adj" fmla="val 140840"/>
          </a:avLst>
        </a:prstGeom>
        <a:solidFill>
          <a:schemeClr val="accent3">
            <a:hueOff val="2897263"/>
            <a:satOff val="17390"/>
            <a:lumOff val="13247"/>
            <a:alphaOff val="0"/>
          </a:schemeClr>
        </a:solidFill>
        <a:ln w="19050" cap="flat" cmpd="sng" algn="ctr">
          <a:solidFill>
            <a:schemeClr val="accent3">
              <a:hueOff val="2897263"/>
              <a:satOff val="17390"/>
              <a:lumOff val="1324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8CA2A7-5A5B-479A-AB9A-F4E78568D742}">
      <dsp:nvSpPr>
        <dsp:cNvPr id="0" name=""/>
        <dsp:cNvSpPr/>
      </dsp:nvSpPr>
      <dsp:spPr>
        <a:xfrm>
          <a:off x="8745412" y="3146687"/>
          <a:ext cx="1250399" cy="208399"/>
        </a:xfrm>
        <a:prstGeom prst="parallelogram">
          <a:avLst>
            <a:gd name="adj" fmla="val 140840"/>
          </a:avLst>
        </a:prstGeom>
        <a:solidFill>
          <a:schemeClr val="accent3">
            <a:hueOff val="3049750"/>
            <a:satOff val="18305"/>
            <a:lumOff val="13944"/>
            <a:alphaOff val="0"/>
          </a:schemeClr>
        </a:solidFill>
        <a:ln w="19050" cap="flat" cmpd="sng" algn="ctr">
          <a:solidFill>
            <a:schemeClr val="accent3">
              <a:hueOff val="3049750"/>
              <a:satOff val="18305"/>
              <a:lumOff val="1394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C3FBD5-AB0B-470E-B469-04A51D935458}">
      <dsp:nvSpPr>
        <dsp:cNvPr id="0" name=""/>
        <dsp:cNvSpPr/>
      </dsp:nvSpPr>
      <dsp:spPr>
        <a:xfrm>
          <a:off x="805376" y="3440483"/>
          <a:ext cx="9377994" cy="852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b" anchorCtr="0">
          <a:noAutofit/>
        </a:bodyPr>
        <a:lstStyle/>
        <a:p>
          <a:pPr marL="0" lvl="0" indent="0" algn="l" defTabSz="755650">
            <a:lnSpc>
              <a:spcPct val="90000"/>
            </a:lnSpc>
            <a:spcBef>
              <a:spcPct val="0"/>
            </a:spcBef>
            <a:spcAft>
              <a:spcPct val="35000"/>
            </a:spcAft>
            <a:buNone/>
          </a:pPr>
          <a:r>
            <a:rPr lang="en-US" sz="1700" b="1" kern="1200" dirty="0"/>
            <a:t>Why Emerging Markets</a:t>
          </a:r>
          <a:r>
            <a:rPr lang="en-US" sz="1700" kern="1200" dirty="0"/>
            <a:t>: They present climate risks and immense opportunities for sustainable developments and investments that makes ESG consideration as an Investment pillar.</a:t>
          </a:r>
          <a:endParaRPr lang="en-KE" sz="1700" kern="1200" dirty="0"/>
        </a:p>
      </dsp:txBody>
      <dsp:txXfrm>
        <a:off x="805376" y="3440483"/>
        <a:ext cx="9377994" cy="852544"/>
      </dsp:txXfrm>
    </dsp:sp>
    <dsp:sp modelId="{2271B2B0-C319-420D-9694-A135A8F80B80}">
      <dsp:nvSpPr>
        <dsp:cNvPr id="0" name=""/>
        <dsp:cNvSpPr/>
      </dsp:nvSpPr>
      <dsp:spPr>
        <a:xfrm>
          <a:off x="805376" y="4293028"/>
          <a:ext cx="1250399" cy="208399"/>
        </a:xfrm>
        <a:prstGeom prst="parallelogram">
          <a:avLst>
            <a:gd name="adj" fmla="val 140840"/>
          </a:avLst>
        </a:prstGeom>
        <a:solidFill>
          <a:schemeClr val="accent3">
            <a:hueOff val="3202238"/>
            <a:satOff val="19220"/>
            <a:lumOff val="14642"/>
            <a:alphaOff val="0"/>
          </a:schemeClr>
        </a:solidFill>
        <a:ln w="19050" cap="flat" cmpd="sng" algn="ctr">
          <a:solidFill>
            <a:schemeClr val="accent3">
              <a:hueOff val="3202238"/>
              <a:satOff val="19220"/>
              <a:lumOff val="1464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9655EE-902B-427C-B3FA-7B7ABCE1BD19}">
      <dsp:nvSpPr>
        <dsp:cNvPr id="0" name=""/>
        <dsp:cNvSpPr/>
      </dsp:nvSpPr>
      <dsp:spPr>
        <a:xfrm>
          <a:off x="2128715" y="4293028"/>
          <a:ext cx="1250399" cy="208399"/>
        </a:xfrm>
        <a:prstGeom prst="parallelogram">
          <a:avLst>
            <a:gd name="adj" fmla="val 140840"/>
          </a:avLst>
        </a:prstGeom>
        <a:solidFill>
          <a:schemeClr val="accent3">
            <a:hueOff val="3354725"/>
            <a:satOff val="20136"/>
            <a:lumOff val="15339"/>
            <a:alphaOff val="0"/>
          </a:schemeClr>
        </a:solidFill>
        <a:ln w="19050" cap="flat" cmpd="sng" algn="ctr">
          <a:solidFill>
            <a:schemeClr val="accent3">
              <a:hueOff val="3354725"/>
              <a:satOff val="20136"/>
              <a:lumOff val="1533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040225-E27D-476E-8497-ACE0A176CD2C}">
      <dsp:nvSpPr>
        <dsp:cNvPr id="0" name=""/>
        <dsp:cNvSpPr/>
      </dsp:nvSpPr>
      <dsp:spPr>
        <a:xfrm>
          <a:off x="3452055" y="4293028"/>
          <a:ext cx="1250399" cy="208399"/>
        </a:xfrm>
        <a:prstGeom prst="parallelogram">
          <a:avLst>
            <a:gd name="adj" fmla="val 140840"/>
          </a:avLst>
        </a:prstGeom>
        <a:solidFill>
          <a:schemeClr val="accent3">
            <a:hueOff val="3507213"/>
            <a:satOff val="21051"/>
            <a:lumOff val="16036"/>
            <a:alphaOff val="0"/>
          </a:schemeClr>
        </a:solidFill>
        <a:ln w="19050" cap="flat" cmpd="sng" algn="ctr">
          <a:solidFill>
            <a:schemeClr val="accent3">
              <a:hueOff val="3507213"/>
              <a:satOff val="21051"/>
              <a:lumOff val="1603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66D94D-5818-486B-ACF5-7D951537FE56}">
      <dsp:nvSpPr>
        <dsp:cNvPr id="0" name=""/>
        <dsp:cNvSpPr/>
      </dsp:nvSpPr>
      <dsp:spPr>
        <a:xfrm>
          <a:off x="4775394" y="4293028"/>
          <a:ext cx="1250399" cy="208399"/>
        </a:xfrm>
        <a:prstGeom prst="parallelogram">
          <a:avLst>
            <a:gd name="adj" fmla="val 140840"/>
          </a:avLst>
        </a:prstGeom>
        <a:solidFill>
          <a:schemeClr val="accent3">
            <a:hueOff val="3659701"/>
            <a:satOff val="21966"/>
            <a:lumOff val="16733"/>
            <a:alphaOff val="0"/>
          </a:schemeClr>
        </a:solidFill>
        <a:ln w="19050" cap="flat" cmpd="sng" algn="ctr">
          <a:solidFill>
            <a:schemeClr val="accent3">
              <a:hueOff val="3659701"/>
              <a:satOff val="21966"/>
              <a:lumOff val="1673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3B2601-CA26-47CB-80A6-2F85344517F7}">
      <dsp:nvSpPr>
        <dsp:cNvPr id="0" name=""/>
        <dsp:cNvSpPr/>
      </dsp:nvSpPr>
      <dsp:spPr>
        <a:xfrm>
          <a:off x="6098733" y="4293028"/>
          <a:ext cx="1250399" cy="208399"/>
        </a:xfrm>
        <a:prstGeom prst="parallelogram">
          <a:avLst>
            <a:gd name="adj" fmla="val 140840"/>
          </a:avLst>
        </a:prstGeom>
        <a:solidFill>
          <a:schemeClr val="accent3">
            <a:hueOff val="3812188"/>
            <a:satOff val="22881"/>
            <a:lumOff val="17431"/>
            <a:alphaOff val="0"/>
          </a:schemeClr>
        </a:solidFill>
        <a:ln w="19050" cap="flat" cmpd="sng" algn="ctr">
          <a:solidFill>
            <a:schemeClr val="accent3">
              <a:hueOff val="3812188"/>
              <a:satOff val="22881"/>
              <a:lumOff val="1743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9D0DE7-A280-49AD-9E0C-5AA16D3B34BC}">
      <dsp:nvSpPr>
        <dsp:cNvPr id="0" name=""/>
        <dsp:cNvSpPr/>
      </dsp:nvSpPr>
      <dsp:spPr>
        <a:xfrm>
          <a:off x="7422072" y="4293028"/>
          <a:ext cx="1250399" cy="208399"/>
        </a:xfrm>
        <a:prstGeom prst="parallelogram">
          <a:avLst>
            <a:gd name="adj" fmla="val 140840"/>
          </a:avLst>
        </a:prstGeom>
        <a:solidFill>
          <a:schemeClr val="accent3">
            <a:hueOff val="3964676"/>
            <a:satOff val="23797"/>
            <a:lumOff val="18128"/>
            <a:alphaOff val="0"/>
          </a:schemeClr>
        </a:solidFill>
        <a:ln w="19050" cap="flat" cmpd="sng" algn="ctr">
          <a:solidFill>
            <a:schemeClr val="accent3">
              <a:hueOff val="3964676"/>
              <a:satOff val="23797"/>
              <a:lumOff val="181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1640B9-487B-4C89-B62A-A202DB993F6D}">
      <dsp:nvSpPr>
        <dsp:cNvPr id="0" name=""/>
        <dsp:cNvSpPr/>
      </dsp:nvSpPr>
      <dsp:spPr>
        <a:xfrm>
          <a:off x="8745412" y="4293028"/>
          <a:ext cx="1250399" cy="208399"/>
        </a:xfrm>
        <a:prstGeom prst="parallelogram">
          <a:avLst>
            <a:gd name="adj" fmla="val 140840"/>
          </a:avLst>
        </a:prstGeom>
        <a:solidFill>
          <a:schemeClr val="accent3">
            <a:hueOff val="4117163"/>
            <a:satOff val="24712"/>
            <a:lumOff val="18825"/>
            <a:alphaOff val="0"/>
          </a:schemeClr>
        </a:solidFill>
        <a:ln w="19050" cap="flat" cmpd="sng" algn="ctr">
          <a:solidFill>
            <a:schemeClr val="accent3">
              <a:hueOff val="4117163"/>
              <a:satOff val="24712"/>
              <a:lumOff val="1882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74AF1A-3AB2-4CB5-AC34-9E3369C51190}">
      <dsp:nvSpPr>
        <dsp:cNvPr id="0" name=""/>
        <dsp:cNvSpPr/>
      </dsp:nvSpPr>
      <dsp:spPr>
        <a:xfrm>
          <a:off x="5304" y="0"/>
          <a:ext cx="3203971" cy="48960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KE" sz="1700" b="1" kern="1200" dirty="0">
              <a:latin typeface="Calibri" panose="020F0502020204030204" pitchFamily="34" charset="0"/>
              <a:ea typeface="Calibri" panose="020F0502020204030204" pitchFamily="34" charset="0"/>
              <a:cs typeface="Calibri" panose="020F0502020204030204" pitchFamily="34" charset="0"/>
            </a:rPr>
            <a:t>Connecting to 'E' (Environment</a:t>
          </a:r>
          <a:r>
            <a:rPr lang="en-KE" sz="1700" b="1" kern="1200" dirty="0"/>
            <a:t>):</a:t>
          </a:r>
          <a:endParaRPr lang="en-KE" sz="1700" kern="1200" dirty="0"/>
        </a:p>
      </dsp:txBody>
      <dsp:txXfrm>
        <a:off x="5304" y="0"/>
        <a:ext cx="3203971" cy="489600"/>
      </dsp:txXfrm>
    </dsp:sp>
    <dsp:sp modelId="{64D99764-DF2D-4ED5-B75E-C53AE1EAC3EA}">
      <dsp:nvSpPr>
        <dsp:cNvPr id="0" name=""/>
        <dsp:cNvSpPr/>
      </dsp:nvSpPr>
      <dsp:spPr>
        <a:xfrm>
          <a:off x="3286" y="511024"/>
          <a:ext cx="3203971" cy="410652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KE" sz="1700" b="1" kern="1200" dirty="0">
              <a:latin typeface="Calibri" panose="020F0502020204030204" pitchFamily="34" charset="0"/>
              <a:ea typeface="Calibri" panose="020F0502020204030204" pitchFamily="34" charset="0"/>
              <a:cs typeface="Calibri" panose="020F0502020204030204" pitchFamily="34" charset="0"/>
            </a:rPr>
            <a:t>Physical Risks:</a:t>
          </a:r>
          <a:r>
            <a:rPr lang="en-KE" sz="1700" kern="1200" dirty="0">
              <a:latin typeface="Calibri" panose="020F0502020204030204" pitchFamily="34" charset="0"/>
              <a:ea typeface="Calibri" panose="020F0502020204030204" pitchFamily="34" charset="0"/>
              <a:cs typeface="Calibri" panose="020F0502020204030204" pitchFamily="34" charset="0"/>
            </a:rPr>
            <a:t> Climate insights (water stress, coastal erosion, biodiversity loss) translate to environmental degradation and asset damage (Examples: Horn of Africa agriculture, West African infrastructure, Southern African ecosystems).</a:t>
          </a:r>
        </a:p>
        <a:p>
          <a:pPr marL="171450" lvl="1" indent="-171450" algn="l" defTabSz="755650">
            <a:lnSpc>
              <a:spcPct val="90000"/>
            </a:lnSpc>
            <a:spcBef>
              <a:spcPct val="0"/>
            </a:spcBef>
            <a:spcAft>
              <a:spcPct val="15000"/>
            </a:spcAft>
            <a:buChar char="•"/>
          </a:pPr>
          <a:r>
            <a:rPr lang="en-KE" sz="1700" b="1" kern="1200" dirty="0">
              <a:latin typeface="Calibri" panose="020F0502020204030204" pitchFamily="34" charset="0"/>
              <a:ea typeface="Calibri" panose="020F0502020204030204" pitchFamily="34" charset="0"/>
              <a:cs typeface="Calibri" panose="020F0502020204030204" pitchFamily="34" charset="0"/>
            </a:rPr>
            <a:t>Transition Risks &amp; Opportunities:</a:t>
          </a:r>
          <a:r>
            <a:rPr lang="en-KE" sz="1700" kern="1200" dirty="0">
              <a:latin typeface="Calibri" panose="020F0502020204030204" pitchFamily="34" charset="0"/>
              <a:ea typeface="Calibri" panose="020F0502020204030204" pitchFamily="34" charset="0"/>
              <a:cs typeface="Calibri" panose="020F0502020204030204" pitchFamily="34" charset="0"/>
            </a:rPr>
            <a:t> </a:t>
          </a:r>
          <a:r>
            <a:rPr lang="en-US" sz="1700" kern="1200" dirty="0">
              <a:latin typeface="Calibri" panose="020F0502020204030204" pitchFamily="34" charset="0"/>
              <a:ea typeface="Calibri" panose="020F0502020204030204" pitchFamily="34" charset="0"/>
              <a:cs typeface="Calibri" panose="020F0502020204030204" pitchFamily="34" charset="0"/>
            </a:rPr>
            <a:t> </a:t>
          </a:r>
          <a:r>
            <a:rPr lang="en-US" sz="1700" b="1" i="1" kern="1200" dirty="0">
              <a:latin typeface="Calibri" panose="020F0502020204030204" pitchFamily="34" charset="0"/>
              <a:ea typeface="Calibri" panose="020F0502020204030204" pitchFamily="34" charset="0"/>
              <a:cs typeface="Calibri" panose="020F0502020204030204" pitchFamily="34" charset="0"/>
            </a:rPr>
            <a:t>Risks</a:t>
          </a:r>
          <a:r>
            <a:rPr lang="en-US" sz="1700" kern="1200" dirty="0">
              <a:latin typeface="Calibri" panose="020F0502020204030204" pitchFamily="34" charset="0"/>
              <a:ea typeface="Calibri" panose="020F0502020204030204" pitchFamily="34" charset="0"/>
              <a:cs typeface="Calibri" panose="020F0502020204030204" pitchFamily="34" charset="0"/>
            </a:rPr>
            <a:t> for law &amp; policy change, new tech, Change in Market demands. </a:t>
          </a:r>
          <a:r>
            <a:rPr lang="en-US" sz="1700" b="1" i="1" kern="1200" dirty="0">
              <a:latin typeface="Calibri" panose="020F0502020204030204" pitchFamily="34" charset="0"/>
              <a:ea typeface="Calibri" panose="020F0502020204030204" pitchFamily="34" charset="0"/>
              <a:cs typeface="Calibri" panose="020F0502020204030204" pitchFamily="34" charset="0"/>
            </a:rPr>
            <a:t>Opportunity</a:t>
          </a:r>
          <a:r>
            <a:rPr lang="en-US" sz="1700" i="1" kern="1200" dirty="0">
              <a:latin typeface="Calibri" panose="020F0502020204030204" pitchFamily="34" charset="0"/>
              <a:ea typeface="Calibri" panose="020F0502020204030204" pitchFamily="34" charset="0"/>
              <a:cs typeface="Calibri" panose="020F0502020204030204" pitchFamily="34" charset="0"/>
            </a:rPr>
            <a:t> </a:t>
          </a:r>
          <a:r>
            <a:rPr lang="en-US" sz="1700" kern="1200" dirty="0">
              <a:latin typeface="Calibri" panose="020F0502020204030204" pitchFamily="34" charset="0"/>
              <a:ea typeface="Calibri" panose="020F0502020204030204" pitchFamily="34" charset="0"/>
              <a:cs typeface="Calibri" panose="020F0502020204030204" pitchFamily="34" charset="0"/>
            </a:rPr>
            <a:t>for innovation and  brand growth</a:t>
          </a:r>
          <a:r>
            <a:rPr lang="en-KE" sz="1700" kern="1200" dirty="0">
              <a:latin typeface="Calibri" panose="020F0502020204030204" pitchFamily="34" charset="0"/>
              <a:ea typeface="Calibri" panose="020F0502020204030204" pitchFamily="34" charset="0"/>
              <a:cs typeface="Calibri" panose="020F0502020204030204" pitchFamily="34" charset="0"/>
            </a:rPr>
            <a:t>(Examples: Nigerian oil, Africa's solar/wind </a:t>
          </a:r>
          <a:r>
            <a:rPr lang="en-US" sz="1700" kern="1200" dirty="0">
              <a:latin typeface="Calibri" panose="020F0502020204030204" pitchFamily="34" charset="0"/>
              <a:ea typeface="Calibri" panose="020F0502020204030204" pitchFamily="34" charset="0"/>
              <a:cs typeface="Calibri" panose="020F0502020204030204" pitchFamily="34" charset="0"/>
            </a:rPr>
            <a:t>sector</a:t>
          </a:r>
          <a:r>
            <a:rPr lang="en-KE" sz="1700" kern="1200" dirty="0">
              <a:latin typeface="Calibri" panose="020F0502020204030204" pitchFamily="34" charset="0"/>
              <a:ea typeface="Calibri" panose="020F0502020204030204" pitchFamily="34" charset="0"/>
              <a:cs typeface="Calibri" panose="020F0502020204030204" pitchFamily="34" charset="0"/>
            </a:rPr>
            <a:t>).</a:t>
          </a:r>
        </a:p>
      </dsp:txBody>
      <dsp:txXfrm>
        <a:off x="3286" y="511024"/>
        <a:ext cx="3203971" cy="4106520"/>
      </dsp:txXfrm>
    </dsp:sp>
    <dsp:sp modelId="{DBC7E62C-39FC-495F-832B-61A6E1BC79E5}">
      <dsp:nvSpPr>
        <dsp:cNvPr id="0" name=""/>
        <dsp:cNvSpPr/>
      </dsp:nvSpPr>
      <dsp:spPr>
        <a:xfrm>
          <a:off x="3655814" y="21424"/>
          <a:ext cx="3203971" cy="48960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KE" sz="1700" b="1" kern="1200" dirty="0">
              <a:solidFill>
                <a:prstClr val="white"/>
              </a:solidFill>
              <a:latin typeface="Calibri" panose="020F0502020204030204" pitchFamily="34" charset="0"/>
              <a:ea typeface="Calibri" panose="020F0502020204030204" pitchFamily="34" charset="0"/>
              <a:cs typeface="Calibri" panose="020F0502020204030204" pitchFamily="34" charset="0"/>
            </a:rPr>
            <a:t>Connecting to 'S' (Social):</a:t>
          </a:r>
        </a:p>
      </dsp:txBody>
      <dsp:txXfrm>
        <a:off x="3655814" y="21424"/>
        <a:ext cx="3203971" cy="489600"/>
      </dsp:txXfrm>
    </dsp:sp>
    <dsp:sp modelId="{15FEBCAD-8E20-4D63-8C1B-F424396BD1EE}">
      <dsp:nvSpPr>
        <dsp:cNvPr id="0" name=""/>
        <dsp:cNvSpPr/>
      </dsp:nvSpPr>
      <dsp:spPr>
        <a:xfrm>
          <a:off x="3703649" y="522441"/>
          <a:ext cx="3203971" cy="410652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KE" sz="1600"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Climate as a Social Amplifier: Climate insights (heatwaves, disasters, changing livelihoods) exacerbate inequalities and social vulnerabilities (Examples: Urban heat in Lagos/Nairobi, Mozambique cyclones, Sub-Saharan farmers).</a:t>
          </a:r>
        </a:p>
      </dsp:txBody>
      <dsp:txXfrm>
        <a:off x="3703649" y="522441"/>
        <a:ext cx="3203971" cy="4106520"/>
      </dsp:txXfrm>
    </dsp:sp>
    <dsp:sp modelId="{36869D66-2CAC-41C1-B3E8-2B7A31D353EB}">
      <dsp:nvSpPr>
        <dsp:cNvPr id="0" name=""/>
        <dsp:cNvSpPr/>
      </dsp:nvSpPr>
      <dsp:spPr>
        <a:xfrm>
          <a:off x="7308342" y="21424"/>
          <a:ext cx="3203971" cy="48960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KE" sz="1700" b="1" kern="1200" dirty="0">
              <a:solidFill>
                <a:prstClr val="white"/>
              </a:solidFill>
              <a:latin typeface="Calibri" panose="020F0502020204030204" pitchFamily="34" charset="0"/>
              <a:ea typeface="Calibri" panose="020F0502020204030204" pitchFamily="34" charset="0"/>
              <a:cs typeface="Calibri" panose="020F0502020204030204" pitchFamily="34" charset="0"/>
            </a:rPr>
            <a:t>Connecting to 'G' (Governance):</a:t>
          </a:r>
        </a:p>
      </dsp:txBody>
      <dsp:txXfrm>
        <a:off x="7308342" y="21424"/>
        <a:ext cx="3203971" cy="489600"/>
      </dsp:txXfrm>
    </dsp:sp>
    <dsp:sp modelId="{9FA954D0-A0FE-42E2-B4E0-C2682FD03D29}">
      <dsp:nvSpPr>
        <dsp:cNvPr id="0" name=""/>
        <dsp:cNvSpPr/>
      </dsp:nvSpPr>
      <dsp:spPr>
        <a:xfrm>
          <a:off x="7308342" y="511024"/>
          <a:ext cx="3203971" cy="410652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KE" sz="1600"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Policy &amp; Regulation: Climate commitments drive government actions like carbon pricing and adaptation plans (Examples: South Africa's carbon tax, National Adaptation Plans across Africa).</a:t>
          </a:r>
        </a:p>
        <a:p>
          <a:pPr marL="171450" lvl="1" indent="-171450" algn="l" defTabSz="711200">
            <a:lnSpc>
              <a:spcPct val="90000"/>
            </a:lnSpc>
            <a:spcBef>
              <a:spcPct val="0"/>
            </a:spcBef>
            <a:spcAft>
              <a:spcPct val="15000"/>
            </a:spcAft>
            <a:buChar char="•"/>
          </a:pPr>
          <a:r>
            <a:rPr lang="en-KE" sz="1600"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Corporate Governance: Climate risk awareness requires board oversight and transparent reporting (Examples: Mining in Zambia, TCFD adoption</a:t>
          </a:r>
          <a:r>
            <a:rPr lang="en-US" sz="1600"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a:t>
          </a:r>
          <a:endParaRPr lang="en-KE" sz="1600"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endParaRPr>
        </a:p>
      </dsp:txBody>
      <dsp:txXfrm>
        <a:off x="7308342" y="511024"/>
        <a:ext cx="3203971" cy="41065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87E37F-FA61-4CF5-8BFB-0933F6D6D656}">
      <dsp:nvSpPr>
        <dsp:cNvPr id="0" name=""/>
        <dsp:cNvSpPr/>
      </dsp:nvSpPr>
      <dsp:spPr>
        <a:xfrm>
          <a:off x="0" y="2859941"/>
          <a:ext cx="1871330" cy="1875031"/>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b="1" i="0" kern="1200" baseline="0" dirty="0"/>
            <a:t>📌 </a:t>
          </a:r>
          <a:r>
            <a:rPr lang="en-US" sz="1100" b="1" i="0" kern="1200" baseline="0" dirty="0">
              <a:latin typeface="Calibri" panose="020F0502020204030204" pitchFamily="34" charset="0"/>
              <a:ea typeface="Calibri" panose="020F0502020204030204" pitchFamily="34" charset="0"/>
              <a:cs typeface="Calibri" panose="020F0502020204030204" pitchFamily="34" charset="0"/>
            </a:rPr>
            <a:t>Why  Climate and ESG?</a:t>
          </a:r>
          <a:br>
            <a:rPr lang="en-US" sz="1100" b="1" i="0" kern="1200" baseline="0" dirty="0">
              <a:latin typeface="Calibri" panose="020F0502020204030204" pitchFamily="34" charset="0"/>
              <a:ea typeface="Calibri" panose="020F0502020204030204" pitchFamily="34" charset="0"/>
              <a:cs typeface="Calibri" panose="020F0502020204030204" pitchFamily="34" charset="0"/>
            </a:rPr>
          </a:br>
          <a:r>
            <a:rPr lang="en-US" sz="1100" b="0" i="0" kern="1200" baseline="0" dirty="0">
              <a:latin typeface="Calibri" panose="020F0502020204030204" pitchFamily="34" charset="0"/>
              <a:ea typeface="Calibri" panose="020F0502020204030204" pitchFamily="34" charset="0"/>
              <a:cs typeface="Calibri" panose="020F0502020204030204" pitchFamily="34" charset="0"/>
            </a:rPr>
            <a:t>Climate change = financial risk + opportunity</a:t>
          </a:r>
          <a:br>
            <a:rPr lang="en-US" sz="1100" b="0" i="0" kern="1200" baseline="0" dirty="0">
              <a:latin typeface="Calibri" panose="020F0502020204030204" pitchFamily="34" charset="0"/>
              <a:ea typeface="Calibri" panose="020F0502020204030204" pitchFamily="34" charset="0"/>
              <a:cs typeface="Calibri" panose="020F0502020204030204" pitchFamily="34" charset="0"/>
            </a:rPr>
          </a:br>
          <a:r>
            <a:rPr lang="en-US" sz="1100" b="0" i="0" kern="1200" baseline="0" dirty="0">
              <a:latin typeface="Calibri" panose="020F0502020204030204" pitchFamily="34" charset="0"/>
              <a:ea typeface="Calibri" panose="020F0502020204030204" pitchFamily="34" charset="0"/>
              <a:cs typeface="Calibri" panose="020F0502020204030204" pitchFamily="34" charset="0"/>
            </a:rPr>
            <a:t> For Example, South Africa in Northern Cape  faces heatwaves, and crop failures.</a:t>
          </a:r>
          <a:br>
            <a:rPr lang="en-US" sz="1100" b="0" i="0" kern="1200" baseline="0" dirty="0">
              <a:latin typeface="Calibri" panose="020F0502020204030204" pitchFamily="34" charset="0"/>
              <a:ea typeface="Calibri" panose="020F0502020204030204" pitchFamily="34" charset="0"/>
              <a:cs typeface="Calibri" panose="020F0502020204030204" pitchFamily="34" charset="0"/>
            </a:rPr>
          </a:br>
          <a:r>
            <a:rPr lang="en-US" sz="1100" b="0" i="0" kern="1200" baseline="0" dirty="0">
              <a:latin typeface="Calibri" panose="020F0502020204030204" pitchFamily="34" charset="0"/>
              <a:ea typeface="Calibri" panose="020F0502020204030204" pitchFamily="34" charset="0"/>
              <a:cs typeface="Calibri" panose="020F0502020204030204" pitchFamily="34" charset="0"/>
            </a:rPr>
            <a:t> ESG helps manage risk, build resilience, and attract sustainable capital</a:t>
          </a:r>
          <a:endParaRPr lang="en-KE" sz="1100" kern="1200" dirty="0">
            <a:latin typeface="Calibri" panose="020F0502020204030204" pitchFamily="34" charset="0"/>
            <a:ea typeface="Calibri" panose="020F0502020204030204" pitchFamily="34" charset="0"/>
            <a:cs typeface="Calibri" panose="020F0502020204030204" pitchFamily="34" charset="0"/>
          </a:endParaRPr>
        </a:p>
      </dsp:txBody>
      <dsp:txXfrm>
        <a:off x="0" y="2859941"/>
        <a:ext cx="1871330" cy="1875031"/>
      </dsp:txXfrm>
    </dsp:sp>
    <dsp:sp modelId="{D54981DB-AB7F-43A2-BDF1-F12694C90235}">
      <dsp:nvSpPr>
        <dsp:cNvPr id="0" name=""/>
        <dsp:cNvSpPr/>
      </dsp:nvSpPr>
      <dsp:spPr>
        <a:xfrm rot="10800000">
          <a:off x="253396" y="1"/>
          <a:ext cx="1364536" cy="2888066"/>
        </a:xfrm>
        <a:prstGeom prst="upArrowCallout">
          <a:avLst/>
        </a:prstGeom>
        <a:gradFill rotWithShape="0">
          <a:gsLst>
            <a:gs pos="0">
              <a:schemeClr val="accent3">
                <a:hueOff val="4117163"/>
                <a:satOff val="24712"/>
                <a:lumOff val="18825"/>
                <a:alphaOff val="0"/>
                <a:satMod val="103000"/>
                <a:lumMod val="102000"/>
                <a:tint val="94000"/>
              </a:schemeClr>
            </a:gs>
            <a:gs pos="50000">
              <a:schemeClr val="accent3">
                <a:hueOff val="4117163"/>
                <a:satOff val="24712"/>
                <a:lumOff val="18825"/>
                <a:alphaOff val="0"/>
                <a:satMod val="110000"/>
                <a:lumMod val="100000"/>
                <a:shade val="100000"/>
              </a:schemeClr>
            </a:gs>
            <a:gs pos="100000">
              <a:schemeClr val="accent3">
                <a:hueOff val="4117163"/>
                <a:satOff val="24712"/>
                <a:lumOff val="1882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b="0" i="0" kern="1200" baseline="0" dirty="0">
              <a:latin typeface="Calibri" panose="020F0502020204030204" pitchFamily="34" charset="0"/>
              <a:ea typeface="Calibri" panose="020F0502020204030204" pitchFamily="34" charset="0"/>
              <a:cs typeface="Calibri" panose="020F0502020204030204" pitchFamily="34" charset="0"/>
            </a:rPr>
            <a:t>What costs more—acting on climate change or doing nothing?</a:t>
          </a:r>
          <a:br>
            <a:rPr lang="en-US" sz="1100" b="0" i="0" kern="1200" baseline="0" dirty="0">
              <a:latin typeface="Calibri" panose="020F0502020204030204" pitchFamily="34" charset="0"/>
              <a:ea typeface="Calibri" panose="020F0502020204030204" pitchFamily="34" charset="0"/>
              <a:cs typeface="Calibri" panose="020F0502020204030204" pitchFamily="34" charset="0"/>
            </a:rPr>
          </a:br>
          <a:r>
            <a:rPr lang="en-US" sz="1100" b="1" i="0" kern="1200" baseline="0" dirty="0">
              <a:latin typeface="Calibri" panose="020F0502020204030204" pitchFamily="34" charset="0"/>
              <a:ea typeface="Calibri" panose="020F0502020204030204" pitchFamily="34" charset="0"/>
              <a:cs typeface="Calibri" panose="020F0502020204030204" pitchFamily="34" charset="0"/>
            </a:rPr>
            <a:t>Inaction</a:t>
          </a:r>
          <a:r>
            <a:rPr lang="en-US" sz="1100" b="0" i="0" kern="1200" baseline="0" dirty="0">
              <a:latin typeface="Calibri" panose="020F0502020204030204" pitchFamily="34" charset="0"/>
              <a:ea typeface="Calibri" panose="020F0502020204030204" pitchFamily="34" charset="0"/>
              <a:cs typeface="Calibri" panose="020F0502020204030204" pitchFamily="34" charset="0"/>
            </a:rPr>
            <a:t> may cost over 10% of global GDP annually by 2100 — with the harshest impacts in emerging markets</a:t>
          </a:r>
          <a:r>
            <a:rPr lang="en-US" sz="1100" b="0" i="0" kern="1200" baseline="0" dirty="0"/>
            <a:t>.</a:t>
          </a:r>
          <a:endParaRPr lang="en-KE" sz="1100" kern="1200" dirty="0"/>
        </a:p>
      </dsp:txBody>
      <dsp:txXfrm rot="10800000">
        <a:off x="253396" y="1"/>
        <a:ext cx="1364536" cy="18765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F860A6-A7FE-497A-9E33-246C2A42606D}">
      <dsp:nvSpPr>
        <dsp:cNvPr id="0" name=""/>
        <dsp:cNvSpPr/>
      </dsp:nvSpPr>
      <dsp:spPr>
        <a:xfrm>
          <a:off x="976092" y="1781"/>
          <a:ext cx="8866905" cy="2442589"/>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 tIns="7620" rIns="7620" bIns="7620" numCol="1" spcCol="1270" anchor="t" anchorCtr="0">
          <a:noAutofit/>
        </a:bodyPr>
        <a:lstStyle/>
        <a:p>
          <a:pPr marL="114300" lvl="1" indent="-114300" algn="l" defTabSz="533400">
            <a:lnSpc>
              <a:spcPct val="90000"/>
            </a:lnSpc>
            <a:spcBef>
              <a:spcPct val="0"/>
            </a:spcBef>
            <a:spcAft>
              <a:spcPct val="15000"/>
            </a:spcAft>
            <a:buChar char="•"/>
          </a:pPr>
          <a:r>
            <a:rPr lang="en-US" sz="1200" b="1" kern="1200" dirty="0">
              <a:latin typeface="Calibri" panose="020F0502020204030204" pitchFamily="34" charset="0"/>
              <a:ea typeface="Calibri" panose="020F0502020204030204" pitchFamily="34" charset="0"/>
              <a:cs typeface="Calibri" panose="020F0502020204030204" pitchFamily="34" charset="0"/>
            </a:rPr>
            <a:t>Extreme Weather</a:t>
          </a:r>
          <a:r>
            <a:rPr lang="en-US" sz="1200" kern="1200" dirty="0">
              <a:latin typeface="Calibri" panose="020F0502020204030204" pitchFamily="34" charset="0"/>
              <a:ea typeface="Calibri" panose="020F0502020204030204" pitchFamily="34" charset="0"/>
              <a:cs typeface="Calibri" panose="020F0502020204030204" pitchFamily="34" charset="0"/>
            </a:rPr>
            <a:t>: Increased frequency/intensity of heatwaves, droughts, floods, cyclones, wildfires (</a:t>
          </a:r>
          <a:r>
            <a:rPr lang="en-US" sz="1200" kern="1200" dirty="0" err="1">
              <a:latin typeface="Calibri" panose="020F0502020204030204" pitchFamily="34" charset="0"/>
              <a:ea typeface="Calibri" panose="020F0502020204030204" pitchFamily="34" charset="0"/>
              <a:cs typeface="Calibri" panose="020F0502020204030204" pitchFamily="34" charset="0"/>
            </a:rPr>
            <a:t>eg</a:t>
          </a:r>
          <a:r>
            <a:rPr lang="en-US" sz="1200" kern="1200" dirty="0">
              <a:latin typeface="Calibri" panose="020F0502020204030204" pitchFamily="34" charset="0"/>
              <a:ea typeface="Calibri" panose="020F0502020204030204" pitchFamily="34" charset="0"/>
              <a:cs typeface="Calibri" panose="020F0502020204030204" pitchFamily="34" charset="0"/>
            </a:rPr>
            <a:t>, Bangladesh flooding that continues to displace communities and damages Land/Infrastructure)</a:t>
          </a:r>
          <a:endParaRPr lang="en-KE" sz="1200" kern="1200" dirty="0">
            <a:latin typeface="Calibri" panose="020F0502020204030204" pitchFamily="34" charset="0"/>
            <a:ea typeface="Calibri" panose="020F0502020204030204" pitchFamily="34" charset="0"/>
            <a:cs typeface="Calibri" panose="020F0502020204030204" pitchFamily="34" charset="0"/>
          </a:endParaRPr>
        </a:p>
        <a:p>
          <a:pPr marL="114300" lvl="1" indent="-114300" algn="l" defTabSz="533400">
            <a:lnSpc>
              <a:spcPct val="90000"/>
            </a:lnSpc>
            <a:spcBef>
              <a:spcPct val="0"/>
            </a:spcBef>
            <a:spcAft>
              <a:spcPct val="15000"/>
            </a:spcAft>
            <a:buChar char="•"/>
          </a:pPr>
          <a:r>
            <a:rPr lang="en-US" sz="1200" b="1" kern="1200" dirty="0">
              <a:latin typeface="Calibri" panose="020F0502020204030204" pitchFamily="34" charset="0"/>
              <a:ea typeface="Calibri" panose="020F0502020204030204" pitchFamily="34" charset="0"/>
              <a:cs typeface="Calibri" panose="020F0502020204030204" pitchFamily="34" charset="0"/>
            </a:rPr>
            <a:t>Agricultural Disruptions</a:t>
          </a:r>
          <a:r>
            <a:rPr lang="en-US" sz="1200" kern="1200" dirty="0">
              <a:latin typeface="Calibri" panose="020F0502020204030204" pitchFamily="34" charset="0"/>
              <a:ea typeface="Calibri" panose="020F0502020204030204" pitchFamily="34" charset="0"/>
              <a:cs typeface="Calibri" panose="020F0502020204030204" pitchFamily="34" charset="0"/>
            </a:rPr>
            <a:t>: Reduced yields, food insecurity due to changing weather patterns (</a:t>
          </a:r>
          <a:r>
            <a:rPr lang="en-US" sz="1200" kern="1200" dirty="0" err="1">
              <a:latin typeface="Calibri" panose="020F0502020204030204" pitchFamily="34" charset="0"/>
              <a:ea typeface="Calibri" panose="020F0502020204030204" pitchFamily="34" charset="0"/>
              <a:cs typeface="Calibri" panose="020F0502020204030204" pitchFamily="34" charset="0"/>
            </a:rPr>
            <a:t>eg</a:t>
          </a:r>
          <a:r>
            <a:rPr lang="en-US" sz="1200" kern="1200" dirty="0">
              <a:latin typeface="Calibri" panose="020F0502020204030204" pitchFamily="34" charset="0"/>
              <a:ea typeface="Calibri" panose="020F0502020204030204" pitchFamily="34" charset="0"/>
              <a:cs typeface="Calibri" panose="020F0502020204030204" pitchFamily="34" charset="0"/>
            </a:rPr>
            <a:t>, Sub-Saharan Africa droughts leads to food crisis and economic Instability)</a:t>
          </a:r>
          <a:endParaRPr lang="en-KE" sz="1200" kern="1200" dirty="0">
            <a:latin typeface="Calibri" panose="020F0502020204030204" pitchFamily="34" charset="0"/>
            <a:ea typeface="Calibri" panose="020F0502020204030204" pitchFamily="34" charset="0"/>
            <a:cs typeface="Calibri" panose="020F0502020204030204" pitchFamily="34" charset="0"/>
          </a:endParaRPr>
        </a:p>
        <a:p>
          <a:pPr marL="114300" lvl="1" indent="-114300" algn="l" defTabSz="533400">
            <a:lnSpc>
              <a:spcPct val="90000"/>
            </a:lnSpc>
            <a:spcBef>
              <a:spcPct val="0"/>
            </a:spcBef>
            <a:spcAft>
              <a:spcPct val="15000"/>
            </a:spcAft>
            <a:buChar char="•"/>
          </a:pPr>
          <a:r>
            <a:rPr lang="en-US" sz="1200" b="1" kern="1200" dirty="0">
              <a:latin typeface="Calibri" panose="020F0502020204030204" pitchFamily="34" charset="0"/>
              <a:ea typeface="Calibri" panose="020F0502020204030204" pitchFamily="34" charset="0"/>
              <a:cs typeface="Calibri" panose="020F0502020204030204" pitchFamily="34" charset="0"/>
            </a:rPr>
            <a:t>Water Scarcity</a:t>
          </a:r>
          <a:r>
            <a:rPr lang="en-US" sz="1200" kern="1200" dirty="0">
              <a:latin typeface="Calibri" panose="020F0502020204030204" pitchFamily="34" charset="0"/>
              <a:ea typeface="Calibri" panose="020F0502020204030204" pitchFamily="34" charset="0"/>
              <a:cs typeface="Calibri" panose="020F0502020204030204" pitchFamily="34" charset="0"/>
            </a:rPr>
            <a:t>: Intensified by changing precipitation and glacial melt (</a:t>
          </a:r>
          <a:r>
            <a:rPr lang="en-US" sz="1200" kern="1200" dirty="0" err="1">
              <a:latin typeface="Calibri" panose="020F0502020204030204" pitchFamily="34" charset="0"/>
              <a:ea typeface="Calibri" panose="020F0502020204030204" pitchFamily="34" charset="0"/>
              <a:cs typeface="Calibri" panose="020F0502020204030204" pitchFamily="34" charset="0"/>
            </a:rPr>
            <a:t>eg</a:t>
          </a:r>
          <a:r>
            <a:rPr lang="en-US" sz="1200" kern="1200" dirty="0">
              <a:latin typeface="Calibri" panose="020F0502020204030204" pitchFamily="34" charset="0"/>
              <a:ea typeface="Calibri" panose="020F0502020204030204" pitchFamily="34" charset="0"/>
              <a:cs typeface="Calibri" panose="020F0502020204030204" pitchFamily="34" charset="0"/>
            </a:rPr>
            <a:t>, India, Pakistan water stress)</a:t>
          </a:r>
          <a:endParaRPr lang="en-KE" sz="1200" kern="1200" dirty="0">
            <a:latin typeface="Calibri" panose="020F0502020204030204" pitchFamily="34" charset="0"/>
            <a:ea typeface="Calibri" panose="020F0502020204030204" pitchFamily="34" charset="0"/>
            <a:cs typeface="Calibri" panose="020F0502020204030204" pitchFamily="34" charset="0"/>
          </a:endParaRPr>
        </a:p>
        <a:p>
          <a:pPr marL="114300" lvl="1" indent="-114300" algn="l" defTabSz="533400">
            <a:lnSpc>
              <a:spcPct val="90000"/>
            </a:lnSpc>
            <a:spcBef>
              <a:spcPct val="0"/>
            </a:spcBef>
            <a:spcAft>
              <a:spcPct val="15000"/>
            </a:spcAft>
            <a:buChar char="•"/>
          </a:pPr>
          <a:r>
            <a:rPr lang="en-US" sz="1200" b="1" kern="1200" dirty="0">
              <a:latin typeface="Calibri" panose="020F0502020204030204" pitchFamily="34" charset="0"/>
              <a:ea typeface="Calibri" panose="020F0502020204030204" pitchFamily="34" charset="0"/>
              <a:cs typeface="Calibri" panose="020F0502020204030204" pitchFamily="34" charset="0"/>
            </a:rPr>
            <a:t>Sea Level Rise</a:t>
          </a:r>
          <a:r>
            <a:rPr lang="en-US" sz="1200" kern="1200" dirty="0">
              <a:latin typeface="Calibri" panose="020F0502020204030204" pitchFamily="34" charset="0"/>
              <a:ea typeface="Calibri" panose="020F0502020204030204" pitchFamily="34" charset="0"/>
              <a:cs typeface="Calibri" panose="020F0502020204030204" pitchFamily="34" charset="0"/>
            </a:rPr>
            <a:t>: Coastal flooding, erosion, displacement (</a:t>
          </a:r>
          <a:r>
            <a:rPr lang="en-US" sz="1200" kern="1200" dirty="0" err="1">
              <a:latin typeface="Calibri" panose="020F0502020204030204" pitchFamily="34" charset="0"/>
              <a:ea typeface="Calibri" panose="020F0502020204030204" pitchFamily="34" charset="0"/>
              <a:cs typeface="Calibri" panose="020F0502020204030204" pitchFamily="34" charset="0"/>
            </a:rPr>
            <a:t>eg</a:t>
          </a:r>
          <a:r>
            <a:rPr lang="en-US" sz="1200" kern="1200" dirty="0">
              <a:latin typeface="Calibri" panose="020F0502020204030204" pitchFamily="34" charset="0"/>
              <a:ea typeface="Calibri" panose="020F0502020204030204" pitchFamily="34" charset="0"/>
              <a:cs typeface="Calibri" panose="020F0502020204030204" pitchFamily="34" charset="0"/>
            </a:rPr>
            <a:t>, Pacific Islands, Vietnam Mekong Delta)</a:t>
          </a:r>
          <a:endParaRPr lang="en-KE" sz="1200" kern="1200" dirty="0">
            <a:latin typeface="Calibri" panose="020F0502020204030204" pitchFamily="34" charset="0"/>
            <a:ea typeface="Calibri" panose="020F0502020204030204" pitchFamily="34" charset="0"/>
            <a:cs typeface="Calibri" panose="020F0502020204030204" pitchFamily="34" charset="0"/>
          </a:endParaRPr>
        </a:p>
        <a:p>
          <a:pPr marL="114300" lvl="1" indent="-114300" algn="l" defTabSz="533400">
            <a:lnSpc>
              <a:spcPct val="90000"/>
            </a:lnSpc>
            <a:spcBef>
              <a:spcPct val="0"/>
            </a:spcBef>
            <a:spcAft>
              <a:spcPct val="15000"/>
            </a:spcAft>
            <a:buChar char="•"/>
          </a:pPr>
          <a:r>
            <a:rPr lang="en-US" sz="1200" b="1" kern="1200" dirty="0">
              <a:latin typeface="Calibri" panose="020F0502020204030204" pitchFamily="34" charset="0"/>
              <a:ea typeface="Calibri" panose="020F0502020204030204" pitchFamily="34" charset="0"/>
              <a:cs typeface="Calibri" panose="020F0502020204030204" pitchFamily="34" charset="0"/>
            </a:rPr>
            <a:t>Health Impacts</a:t>
          </a:r>
          <a:r>
            <a:rPr lang="en-US" sz="1200" kern="1200" dirty="0">
              <a:latin typeface="Calibri" panose="020F0502020204030204" pitchFamily="34" charset="0"/>
              <a:ea typeface="Calibri" panose="020F0502020204030204" pitchFamily="34" charset="0"/>
              <a:cs typeface="Calibri" panose="020F0502020204030204" pitchFamily="34" charset="0"/>
            </a:rPr>
            <a:t>: Spread of diseases, heatstroke, respiratory issues (</a:t>
          </a:r>
          <a:r>
            <a:rPr lang="en-US" sz="1200" kern="1200" dirty="0" err="1">
              <a:latin typeface="Calibri" panose="020F0502020204030204" pitchFamily="34" charset="0"/>
              <a:ea typeface="Calibri" panose="020F0502020204030204" pitchFamily="34" charset="0"/>
              <a:cs typeface="Calibri" panose="020F0502020204030204" pitchFamily="34" charset="0"/>
            </a:rPr>
            <a:t>eg</a:t>
          </a:r>
          <a:r>
            <a:rPr lang="en-US" sz="1200" kern="1200" dirty="0">
              <a:latin typeface="Calibri" panose="020F0502020204030204" pitchFamily="34" charset="0"/>
              <a:ea typeface="Calibri" panose="020F0502020204030204" pitchFamily="34" charset="0"/>
              <a:cs typeface="Calibri" panose="020F0502020204030204" pitchFamily="34" charset="0"/>
            </a:rPr>
            <a:t>, Brazilian dengue)</a:t>
          </a:r>
          <a:endParaRPr lang="en-KE" sz="1200" kern="1200" dirty="0">
            <a:latin typeface="Calibri" panose="020F0502020204030204" pitchFamily="34" charset="0"/>
            <a:ea typeface="Calibri" panose="020F0502020204030204" pitchFamily="34" charset="0"/>
            <a:cs typeface="Calibri" panose="020F0502020204030204" pitchFamily="34" charset="0"/>
          </a:endParaRPr>
        </a:p>
        <a:p>
          <a:pPr marL="114300" lvl="1" indent="-114300" algn="l" defTabSz="533400">
            <a:lnSpc>
              <a:spcPct val="90000"/>
            </a:lnSpc>
            <a:spcBef>
              <a:spcPct val="0"/>
            </a:spcBef>
            <a:spcAft>
              <a:spcPct val="15000"/>
            </a:spcAft>
            <a:buChar char="•"/>
          </a:pPr>
          <a:r>
            <a:rPr lang="en-US" sz="1200" b="1" kern="1200" dirty="0">
              <a:latin typeface="Calibri" panose="020F0502020204030204" pitchFamily="34" charset="0"/>
              <a:ea typeface="Calibri" panose="020F0502020204030204" pitchFamily="34" charset="0"/>
              <a:cs typeface="Calibri" panose="020F0502020204030204" pitchFamily="34" charset="0"/>
            </a:rPr>
            <a:t>Economic Losses</a:t>
          </a:r>
          <a:r>
            <a:rPr lang="en-US" sz="1200" kern="1200" dirty="0">
              <a:latin typeface="Calibri" panose="020F0502020204030204" pitchFamily="34" charset="0"/>
              <a:ea typeface="Calibri" panose="020F0502020204030204" pitchFamily="34" charset="0"/>
              <a:cs typeface="Calibri" panose="020F0502020204030204" pitchFamily="34" charset="0"/>
            </a:rPr>
            <a:t>: Infrastructure damage, reduced productivity, disaster costs (</a:t>
          </a:r>
          <a:r>
            <a:rPr lang="en-US" sz="1200" kern="1200" dirty="0" err="1">
              <a:latin typeface="Calibri" panose="020F0502020204030204" pitchFamily="34" charset="0"/>
              <a:ea typeface="Calibri" panose="020F0502020204030204" pitchFamily="34" charset="0"/>
              <a:cs typeface="Calibri" panose="020F0502020204030204" pitchFamily="34" charset="0"/>
            </a:rPr>
            <a:t>eg</a:t>
          </a:r>
          <a:r>
            <a:rPr lang="en-US" sz="1200" kern="1200" dirty="0">
              <a:latin typeface="Calibri" panose="020F0502020204030204" pitchFamily="34" charset="0"/>
              <a:ea typeface="Calibri" panose="020F0502020204030204" pitchFamily="34" charset="0"/>
              <a:cs typeface="Calibri" panose="020F0502020204030204" pitchFamily="34" charset="0"/>
            </a:rPr>
            <a:t>, Philippines natural disasters)</a:t>
          </a:r>
          <a:endParaRPr lang="en-KE" sz="1200" kern="1200" dirty="0">
            <a:latin typeface="Calibri" panose="020F0502020204030204" pitchFamily="34" charset="0"/>
            <a:ea typeface="Calibri" panose="020F0502020204030204" pitchFamily="34" charset="0"/>
            <a:cs typeface="Calibri" panose="020F0502020204030204" pitchFamily="34" charset="0"/>
          </a:endParaRPr>
        </a:p>
      </dsp:txBody>
      <dsp:txXfrm>
        <a:off x="976092" y="307105"/>
        <a:ext cx="7950934" cy="1831941"/>
      </dsp:txXfrm>
    </dsp:sp>
    <dsp:sp modelId="{5319B6C9-3A4A-4DE3-8BC8-683FC28DBF37}">
      <dsp:nvSpPr>
        <dsp:cNvPr id="0" name=""/>
        <dsp:cNvSpPr/>
      </dsp:nvSpPr>
      <dsp:spPr>
        <a:xfrm>
          <a:off x="0" y="408560"/>
          <a:ext cx="950303" cy="1486703"/>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kern="1200" dirty="0">
              <a:latin typeface="Calibri" panose="020F0502020204030204" pitchFamily="34" charset="0"/>
              <a:ea typeface="Calibri" panose="020F0502020204030204" pitchFamily="34" charset="0"/>
              <a:cs typeface="Calibri" panose="020F0502020204030204" pitchFamily="34" charset="0"/>
            </a:rPr>
            <a:t>Climate Change Impacts </a:t>
          </a:r>
          <a:endParaRPr lang="en-KE" sz="1700" kern="1200" dirty="0">
            <a:latin typeface="Calibri" panose="020F0502020204030204" pitchFamily="34" charset="0"/>
            <a:ea typeface="Calibri" panose="020F0502020204030204" pitchFamily="34" charset="0"/>
            <a:cs typeface="Calibri" panose="020F0502020204030204" pitchFamily="34" charset="0"/>
          </a:endParaRPr>
        </a:p>
      </dsp:txBody>
      <dsp:txXfrm>
        <a:off x="46390" y="454950"/>
        <a:ext cx="857523" cy="1393923"/>
      </dsp:txXfrm>
    </dsp:sp>
    <dsp:sp modelId="{81D1446A-4F1B-4FFA-B6B9-23FE1C2D7FBA}">
      <dsp:nvSpPr>
        <dsp:cNvPr id="0" name=""/>
        <dsp:cNvSpPr/>
      </dsp:nvSpPr>
      <dsp:spPr>
        <a:xfrm>
          <a:off x="908375" y="2448991"/>
          <a:ext cx="8960412" cy="2249066"/>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 tIns="7620" rIns="7620" bIns="7620" numCol="1" spcCol="1270" anchor="t" anchorCtr="0">
          <a:noAutofit/>
        </a:bodyPr>
        <a:lstStyle/>
        <a:p>
          <a:pPr marL="114300" lvl="1" indent="-114300" algn="l" defTabSz="533400">
            <a:lnSpc>
              <a:spcPct val="90000"/>
            </a:lnSpc>
            <a:spcBef>
              <a:spcPct val="0"/>
            </a:spcBef>
            <a:spcAft>
              <a:spcPct val="15000"/>
            </a:spcAft>
            <a:buChar char="•"/>
          </a:pPr>
          <a:r>
            <a:rPr lang="en-US" sz="1200" b="1" kern="1200" dirty="0">
              <a:latin typeface="Calibri" panose="020F0502020204030204" pitchFamily="34" charset="0"/>
              <a:ea typeface="Calibri" panose="020F0502020204030204" pitchFamily="34" charset="0"/>
              <a:cs typeface="Calibri" panose="020F0502020204030204" pitchFamily="34" charset="0"/>
            </a:rPr>
            <a:t>Investor Scrutiny:</a:t>
          </a:r>
          <a:r>
            <a:rPr lang="en-US" sz="1200" kern="1200" dirty="0">
              <a:latin typeface="Calibri" panose="020F0502020204030204" pitchFamily="34" charset="0"/>
              <a:ea typeface="Calibri" panose="020F0502020204030204" pitchFamily="34" charset="0"/>
              <a:cs typeface="Calibri" panose="020F0502020204030204" pitchFamily="34" charset="0"/>
            </a:rPr>
            <a:t> Strong ESG attracts capital; poor ESG leads to divestment (</a:t>
          </a:r>
          <a:r>
            <a:rPr lang="en-US" sz="1200" kern="1200" dirty="0" err="1">
              <a:latin typeface="Calibri" panose="020F0502020204030204" pitchFamily="34" charset="0"/>
              <a:ea typeface="Calibri" panose="020F0502020204030204" pitchFamily="34" charset="0"/>
              <a:cs typeface="Calibri" panose="020F0502020204030204" pitchFamily="34" charset="0"/>
            </a:rPr>
            <a:t>eg</a:t>
          </a:r>
          <a:r>
            <a:rPr lang="en-US" sz="1200" kern="1200" dirty="0">
              <a:latin typeface="Calibri" panose="020F0502020204030204" pitchFamily="34" charset="0"/>
              <a:ea typeface="Calibri" panose="020F0502020204030204" pitchFamily="34" charset="0"/>
              <a:cs typeface="Calibri" panose="020F0502020204030204" pitchFamily="34" charset="0"/>
            </a:rPr>
            <a:t>, South Africa sustainable companies)</a:t>
          </a:r>
          <a:endParaRPr lang="en-KE" sz="1200" kern="1200" dirty="0">
            <a:latin typeface="Calibri" panose="020F0502020204030204" pitchFamily="34" charset="0"/>
            <a:ea typeface="Calibri" panose="020F0502020204030204" pitchFamily="34" charset="0"/>
            <a:cs typeface="Calibri" panose="020F0502020204030204" pitchFamily="34" charset="0"/>
          </a:endParaRPr>
        </a:p>
        <a:p>
          <a:pPr marL="114300" lvl="1" indent="-114300" algn="l" defTabSz="533400">
            <a:lnSpc>
              <a:spcPct val="90000"/>
            </a:lnSpc>
            <a:spcBef>
              <a:spcPct val="0"/>
            </a:spcBef>
            <a:spcAft>
              <a:spcPct val="15000"/>
            </a:spcAft>
            <a:buChar char="•"/>
          </a:pPr>
          <a:r>
            <a:rPr lang="en-US" sz="1200" b="1" kern="1200" dirty="0">
              <a:latin typeface="Calibri" panose="020F0502020204030204" pitchFamily="34" charset="0"/>
              <a:ea typeface="Calibri" panose="020F0502020204030204" pitchFamily="34" charset="0"/>
              <a:cs typeface="Calibri" panose="020F0502020204030204" pitchFamily="34" charset="0"/>
            </a:rPr>
            <a:t>Regulatory Changes:</a:t>
          </a:r>
          <a:r>
            <a:rPr lang="en-US" sz="1200" kern="1200" dirty="0">
              <a:latin typeface="Calibri" panose="020F0502020204030204" pitchFamily="34" charset="0"/>
              <a:ea typeface="Calibri" panose="020F0502020204030204" pitchFamily="34" charset="0"/>
              <a:cs typeface="Calibri" panose="020F0502020204030204" pitchFamily="34" charset="0"/>
            </a:rPr>
            <a:t> Increasing ESG regulations and reporting (</a:t>
          </a:r>
          <a:r>
            <a:rPr lang="en-US" sz="1200" kern="1200" dirty="0" err="1">
              <a:latin typeface="Calibri" panose="020F0502020204030204" pitchFamily="34" charset="0"/>
              <a:ea typeface="Calibri" panose="020F0502020204030204" pitchFamily="34" charset="0"/>
              <a:cs typeface="Calibri" panose="020F0502020204030204" pitchFamily="34" charset="0"/>
            </a:rPr>
            <a:t>eg</a:t>
          </a:r>
          <a:r>
            <a:rPr lang="en-US" sz="1200" kern="1200" dirty="0">
              <a:latin typeface="Calibri" panose="020F0502020204030204" pitchFamily="34" charset="0"/>
              <a:ea typeface="Calibri" panose="020F0502020204030204" pitchFamily="34" charset="0"/>
              <a:cs typeface="Calibri" panose="020F0502020204030204" pitchFamily="34" charset="0"/>
            </a:rPr>
            <a:t>, China green finance)</a:t>
          </a:r>
          <a:endParaRPr lang="en-KE" sz="1200" kern="1200" dirty="0">
            <a:latin typeface="Calibri" panose="020F0502020204030204" pitchFamily="34" charset="0"/>
            <a:ea typeface="Calibri" panose="020F0502020204030204" pitchFamily="34" charset="0"/>
            <a:cs typeface="Calibri" panose="020F0502020204030204" pitchFamily="34" charset="0"/>
          </a:endParaRPr>
        </a:p>
        <a:p>
          <a:pPr marL="114300" lvl="1" indent="-114300" algn="l" defTabSz="533400">
            <a:lnSpc>
              <a:spcPct val="90000"/>
            </a:lnSpc>
            <a:spcBef>
              <a:spcPct val="0"/>
            </a:spcBef>
            <a:spcAft>
              <a:spcPct val="15000"/>
            </a:spcAft>
            <a:buChar char="•"/>
          </a:pPr>
          <a:r>
            <a:rPr lang="en-US" sz="1200" b="1" kern="1200" dirty="0">
              <a:latin typeface="Calibri" panose="020F0502020204030204" pitchFamily="34" charset="0"/>
              <a:ea typeface="Calibri" panose="020F0502020204030204" pitchFamily="34" charset="0"/>
              <a:cs typeface="Calibri" panose="020F0502020204030204" pitchFamily="34" charset="0"/>
            </a:rPr>
            <a:t>Competitive Advantage:</a:t>
          </a:r>
          <a:r>
            <a:rPr lang="en-US" sz="1200" kern="1200" dirty="0">
              <a:latin typeface="Calibri" panose="020F0502020204030204" pitchFamily="34" charset="0"/>
              <a:ea typeface="Calibri" panose="020F0502020204030204" pitchFamily="34" charset="0"/>
              <a:cs typeface="Calibri" panose="020F0502020204030204" pitchFamily="34" charset="0"/>
            </a:rPr>
            <a:t> Meeting sustainability demands for market access (</a:t>
          </a:r>
          <a:r>
            <a:rPr lang="en-US" sz="1200" kern="1200" dirty="0" err="1">
              <a:latin typeface="Calibri" panose="020F0502020204030204" pitchFamily="34" charset="0"/>
              <a:ea typeface="Calibri" panose="020F0502020204030204" pitchFamily="34" charset="0"/>
              <a:cs typeface="Calibri" panose="020F0502020204030204" pitchFamily="34" charset="0"/>
            </a:rPr>
            <a:t>eg</a:t>
          </a:r>
          <a:r>
            <a:rPr lang="en-US" sz="1200" kern="1200" dirty="0">
              <a:latin typeface="Calibri" panose="020F0502020204030204" pitchFamily="34" charset="0"/>
              <a:ea typeface="Calibri" panose="020F0502020204030204" pitchFamily="34" charset="0"/>
              <a:cs typeface="Calibri" panose="020F0502020204030204" pitchFamily="34" charset="0"/>
            </a:rPr>
            <a:t>, Bangladesh textile industry invest in water efficiency and fair labor practices)</a:t>
          </a:r>
          <a:endParaRPr lang="en-KE" sz="1200" kern="1200" dirty="0">
            <a:latin typeface="Calibri" panose="020F0502020204030204" pitchFamily="34" charset="0"/>
            <a:ea typeface="Calibri" panose="020F0502020204030204" pitchFamily="34" charset="0"/>
            <a:cs typeface="Calibri" panose="020F0502020204030204" pitchFamily="34" charset="0"/>
          </a:endParaRPr>
        </a:p>
        <a:p>
          <a:pPr marL="114300" lvl="1" indent="-114300" algn="l" defTabSz="533400">
            <a:lnSpc>
              <a:spcPct val="90000"/>
            </a:lnSpc>
            <a:spcBef>
              <a:spcPct val="0"/>
            </a:spcBef>
            <a:spcAft>
              <a:spcPct val="15000"/>
            </a:spcAft>
            <a:buChar char="•"/>
          </a:pPr>
          <a:r>
            <a:rPr lang="en-US" sz="1200" b="1" kern="1200" dirty="0">
              <a:latin typeface="Calibri" panose="020F0502020204030204" pitchFamily="34" charset="0"/>
              <a:ea typeface="Calibri" panose="020F0502020204030204" pitchFamily="34" charset="0"/>
              <a:cs typeface="Calibri" panose="020F0502020204030204" pitchFamily="34" charset="0"/>
            </a:rPr>
            <a:t>Social License:</a:t>
          </a:r>
          <a:r>
            <a:rPr lang="en-US" sz="1200" kern="1200" dirty="0">
              <a:latin typeface="Calibri" panose="020F0502020204030204" pitchFamily="34" charset="0"/>
              <a:ea typeface="Calibri" panose="020F0502020204030204" pitchFamily="34" charset="0"/>
              <a:cs typeface="Calibri" panose="020F0502020204030204" pitchFamily="34" charset="0"/>
            </a:rPr>
            <a:t> Good social/governance improves stakeholder relations (</a:t>
          </a:r>
          <a:r>
            <a:rPr lang="en-US" sz="1200" kern="1200" dirty="0" err="1">
              <a:latin typeface="Calibri" panose="020F0502020204030204" pitchFamily="34" charset="0"/>
              <a:ea typeface="Calibri" panose="020F0502020204030204" pitchFamily="34" charset="0"/>
              <a:cs typeface="Calibri" panose="020F0502020204030204" pitchFamily="34" charset="0"/>
            </a:rPr>
            <a:t>eg</a:t>
          </a:r>
          <a:r>
            <a:rPr lang="en-US" sz="1200" kern="1200" dirty="0">
              <a:latin typeface="Calibri" panose="020F0502020204030204" pitchFamily="34" charset="0"/>
              <a:ea typeface="Calibri" panose="020F0502020204030204" pitchFamily="34" charset="0"/>
              <a:cs typeface="Calibri" panose="020F0502020204030204" pitchFamily="34" charset="0"/>
            </a:rPr>
            <a:t>, Latin America mining in transparently with indigenous communities )</a:t>
          </a:r>
          <a:endParaRPr lang="en-KE" sz="1200" kern="1200" dirty="0">
            <a:latin typeface="Calibri" panose="020F0502020204030204" pitchFamily="34" charset="0"/>
            <a:ea typeface="Calibri" panose="020F0502020204030204" pitchFamily="34" charset="0"/>
            <a:cs typeface="Calibri" panose="020F0502020204030204" pitchFamily="34" charset="0"/>
          </a:endParaRPr>
        </a:p>
        <a:p>
          <a:pPr marL="114300" lvl="1" indent="-114300" algn="l" defTabSz="533400">
            <a:lnSpc>
              <a:spcPct val="90000"/>
            </a:lnSpc>
            <a:spcBef>
              <a:spcPct val="0"/>
            </a:spcBef>
            <a:spcAft>
              <a:spcPct val="15000"/>
            </a:spcAft>
            <a:buChar char="•"/>
          </a:pPr>
          <a:r>
            <a:rPr lang="en-US" sz="1200" b="1" kern="1200" dirty="0">
              <a:latin typeface="Calibri" panose="020F0502020204030204" pitchFamily="34" charset="0"/>
              <a:ea typeface="Calibri" panose="020F0502020204030204" pitchFamily="34" charset="0"/>
              <a:cs typeface="Calibri" panose="020F0502020204030204" pitchFamily="34" charset="0"/>
            </a:rPr>
            <a:t>Innovation:</a:t>
          </a:r>
          <a:r>
            <a:rPr lang="en-US" sz="1200" kern="1200" dirty="0">
              <a:latin typeface="Calibri" panose="020F0502020204030204" pitchFamily="34" charset="0"/>
              <a:ea typeface="Calibri" panose="020F0502020204030204" pitchFamily="34" charset="0"/>
              <a:cs typeface="Calibri" panose="020F0502020204030204" pitchFamily="34" charset="0"/>
            </a:rPr>
            <a:t> Driving clean technology and sustainable business (</a:t>
          </a:r>
          <a:r>
            <a:rPr lang="en-US" sz="1200" kern="1200" dirty="0" err="1">
              <a:latin typeface="Calibri" panose="020F0502020204030204" pitchFamily="34" charset="0"/>
              <a:ea typeface="Calibri" panose="020F0502020204030204" pitchFamily="34" charset="0"/>
              <a:cs typeface="Calibri" panose="020F0502020204030204" pitchFamily="34" charset="0"/>
            </a:rPr>
            <a:t>eg</a:t>
          </a:r>
          <a:r>
            <a:rPr lang="en-US" sz="1200" kern="1200" dirty="0">
              <a:latin typeface="Calibri" panose="020F0502020204030204" pitchFamily="34" charset="0"/>
              <a:ea typeface="Calibri" panose="020F0502020204030204" pitchFamily="34" charset="0"/>
              <a:cs typeface="Calibri" panose="020F0502020204030204" pitchFamily="34" charset="0"/>
            </a:rPr>
            <a:t>, India renewable energy)</a:t>
          </a:r>
          <a:endParaRPr lang="en-KE" sz="1200" kern="1200" dirty="0">
            <a:latin typeface="Calibri" panose="020F0502020204030204" pitchFamily="34" charset="0"/>
            <a:ea typeface="Calibri" panose="020F0502020204030204" pitchFamily="34" charset="0"/>
            <a:cs typeface="Calibri" panose="020F0502020204030204" pitchFamily="34" charset="0"/>
          </a:endParaRPr>
        </a:p>
        <a:p>
          <a:pPr marL="114300" lvl="1" indent="-114300" algn="l" defTabSz="533400">
            <a:lnSpc>
              <a:spcPct val="90000"/>
            </a:lnSpc>
            <a:spcBef>
              <a:spcPct val="0"/>
            </a:spcBef>
            <a:spcAft>
              <a:spcPct val="15000"/>
            </a:spcAft>
            <a:buChar char="•"/>
          </a:pPr>
          <a:r>
            <a:rPr lang="en-US" sz="1200" b="1" kern="1200" dirty="0">
              <a:latin typeface="Calibri" panose="020F0502020204030204" pitchFamily="34" charset="0"/>
              <a:ea typeface="Calibri" panose="020F0502020204030204" pitchFamily="34" charset="0"/>
              <a:cs typeface="Calibri" panose="020F0502020204030204" pitchFamily="34" charset="0"/>
            </a:rPr>
            <a:t>Vulnerability to Risks:</a:t>
          </a:r>
          <a:r>
            <a:rPr lang="en-US" sz="1200" kern="1200" dirty="0">
              <a:latin typeface="Calibri" panose="020F0502020204030204" pitchFamily="34" charset="0"/>
              <a:ea typeface="Calibri" panose="020F0502020204030204" pitchFamily="34" charset="0"/>
              <a:cs typeface="Calibri" panose="020F0502020204030204" pitchFamily="34" charset="0"/>
            </a:rPr>
            <a:t> Poor ESG can undermine economic stability (</a:t>
          </a:r>
          <a:r>
            <a:rPr lang="en-US" sz="1200" kern="1200" dirty="0" err="1">
              <a:latin typeface="Calibri" panose="020F0502020204030204" pitchFamily="34" charset="0"/>
              <a:ea typeface="Calibri" panose="020F0502020204030204" pitchFamily="34" charset="0"/>
              <a:cs typeface="Calibri" panose="020F0502020204030204" pitchFamily="34" charset="0"/>
            </a:rPr>
            <a:t>eg</a:t>
          </a:r>
          <a:r>
            <a:rPr lang="en-US" sz="1200" kern="1200" dirty="0">
              <a:latin typeface="Calibri" panose="020F0502020204030204" pitchFamily="34" charset="0"/>
              <a:ea typeface="Calibri" panose="020F0502020204030204" pitchFamily="34" charset="0"/>
              <a:cs typeface="Calibri" panose="020F0502020204030204" pitchFamily="34" charset="0"/>
            </a:rPr>
            <a:t>, countries with high corruption challenged with attracting long-term foreign investment)</a:t>
          </a:r>
          <a:endParaRPr lang="en-KE" sz="1200" kern="1200" dirty="0">
            <a:latin typeface="Calibri" panose="020F0502020204030204" pitchFamily="34" charset="0"/>
            <a:ea typeface="Calibri" panose="020F0502020204030204" pitchFamily="34" charset="0"/>
            <a:cs typeface="Calibri" panose="020F0502020204030204" pitchFamily="34" charset="0"/>
          </a:endParaRPr>
        </a:p>
      </dsp:txBody>
      <dsp:txXfrm>
        <a:off x="908375" y="2730124"/>
        <a:ext cx="8117012" cy="1686800"/>
      </dsp:txXfrm>
    </dsp:sp>
    <dsp:sp modelId="{9261EDCC-72F4-492B-9306-6ACBECCBA1CE}">
      <dsp:nvSpPr>
        <dsp:cNvPr id="0" name=""/>
        <dsp:cNvSpPr/>
      </dsp:nvSpPr>
      <dsp:spPr>
        <a:xfrm flipH="1">
          <a:off x="0" y="2891240"/>
          <a:ext cx="906454" cy="1437116"/>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kern="1200" dirty="0">
              <a:latin typeface="Calibri" panose="020F0502020204030204" pitchFamily="34" charset="0"/>
              <a:ea typeface="Calibri" panose="020F0502020204030204" pitchFamily="34" charset="0"/>
              <a:cs typeface="Calibri" panose="020F0502020204030204" pitchFamily="34" charset="0"/>
            </a:rPr>
            <a:t>ESG impacts</a:t>
          </a:r>
          <a:endParaRPr lang="en-KE" sz="1700" kern="1200" dirty="0">
            <a:latin typeface="Calibri" panose="020F0502020204030204" pitchFamily="34" charset="0"/>
            <a:ea typeface="Calibri" panose="020F0502020204030204" pitchFamily="34" charset="0"/>
            <a:cs typeface="Calibri" panose="020F0502020204030204" pitchFamily="34" charset="0"/>
          </a:endParaRPr>
        </a:p>
      </dsp:txBody>
      <dsp:txXfrm>
        <a:off x="44249" y="2935489"/>
        <a:ext cx="817956" cy="134861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095118-DE13-45A8-8DA2-0577A452F8F0}">
      <dsp:nvSpPr>
        <dsp:cNvPr id="0" name=""/>
        <dsp:cNvSpPr/>
      </dsp:nvSpPr>
      <dsp:spPr>
        <a:xfrm>
          <a:off x="0" y="512"/>
          <a:ext cx="888350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D967FA-D0AB-498E-8A17-4EA74B0DD514}">
      <dsp:nvSpPr>
        <dsp:cNvPr id="0" name=""/>
        <dsp:cNvSpPr/>
      </dsp:nvSpPr>
      <dsp:spPr>
        <a:xfrm>
          <a:off x="0" y="512"/>
          <a:ext cx="8883501" cy="8397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KE" sz="1900" b="1" kern="1200" dirty="0"/>
            <a:t>1. </a:t>
          </a:r>
          <a:r>
            <a:rPr lang="en-KE" sz="1900" b="1" kern="1200" dirty="0">
              <a:latin typeface="Calibri" panose="020F0502020204030204" pitchFamily="34" charset="0"/>
              <a:ea typeface="Calibri" panose="020F0502020204030204" pitchFamily="34" charset="0"/>
              <a:cs typeface="Calibri" panose="020F0502020204030204" pitchFamily="34" charset="0"/>
            </a:rPr>
            <a:t>Material Risks &amp; Opportunities</a:t>
          </a:r>
          <a:r>
            <a:rPr lang="en-KE" sz="1900" b="1" kern="1200" dirty="0"/>
            <a:t>:</a:t>
          </a:r>
          <a:r>
            <a:rPr lang="en-KE" sz="1900" kern="1200" dirty="0"/>
            <a:t> </a:t>
          </a:r>
          <a:r>
            <a:rPr lang="en-KE" sz="1700"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Agri Grow focused on water scarcity and the potential of drought-resilient agriculture.</a:t>
          </a:r>
        </a:p>
      </dsp:txBody>
      <dsp:txXfrm>
        <a:off x="0" y="512"/>
        <a:ext cx="8883501" cy="839766"/>
      </dsp:txXfrm>
    </dsp:sp>
    <dsp:sp modelId="{4F1F02EF-BA6E-476A-8D39-6BCDAEE06A49}">
      <dsp:nvSpPr>
        <dsp:cNvPr id="0" name=""/>
        <dsp:cNvSpPr/>
      </dsp:nvSpPr>
      <dsp:spPr>
        <a:xfrm>
          <a:off x="0" y="840279"/>
          <a:ext cx="888350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11F19F-F2AE-4E37-AC81-D7329FA80CDF}">
      <dsp:nvSpPr>
        <dsp:cNvPr id="0" name=""/>
        <dsp:cNvSpPr/>
      </dsp:nvSpPr>
      <dsp:spPr>
        <a:xfrm>
          <a:off x="0" y="840279"/>
          <a:ext cx="8883501" cy="8397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KE" sz="1900" b="1" kern="1200" dirty="0"/>
            <a:t>2. </a:t>
          </a:r>
          <a:r>
            <a:rPr lang="en-KE" sz="1900" b="1"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Data-Driven Insights</a:t>
          </a:r>
          <a:r>
            <a:rPr lang="en-KE" sz="1900" b="1" kern="1200" dirty="0"/>
            <a:t>:</a:t>
          </a:r>
          <a:r>
            <a:rPr lang="en-KE" sz="1900" kern="1200" dirty="0"/>
            <a:t> </a:t>
          </a:r>
          <a:r>
            <a:rPr lang="en-US" sz="1700"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A</a:t>
          </a:r>
          <a:r>
            <a:rPr lang="en-KE" sz="1700" kern="1200" dirty="0" err="1">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nalyse</a:t>
          </a:r>
          <a:r>
            <a:rPr lang="en-KE" sz="1700"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 detailed climate projections to understand future water availability in their operating regions.</a:t>
          </a:r>
        </a:p>
      </dsp:txBody>
      <dsp:txXfrm>
        <a:off x="0" y="840279"/>
        <a:ext cx="8883501" cy="839766"/>
      </dsp:txXfrm>
    </dsp:sp>
    <dsp:sp modelId="{7503DFBB-D7D4-4595-851C-391CA5A51DF5}">
      <dsp:nvSpPr>
        <dsp:cNvPr id="0" name=""/>
        <dsp:cNvSpPr/>
      </dsp:nvSpPr>
      <dsp:spPr>
        <a:xfrm>
          <a:off x="0" y="1680046"/>
          <a:ext cx="888350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6940E3-70AA-46AE-B2D7-0873C8AC4FD7}">
      <dsp:nvSpPr>
        <dsp:cNvPr id="0" name=""/>
        <dsp:cNvSpPr/>
      </dsp:nvSpPr>
      <dsp:spPr>
        <a:xfrm>
          <a:off x="0" y="1680046"/>
          <a:ext cx="8883501" cy="8397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KE" sz="1700" b="1" kern="1200" dirty="0"/>
            <a:t>3. </a:t>
          </a:r>
          <a:r>
            <a:rPr lang="en-KE" sz="1900" b="1"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Climate-Informed ESG Metrics</a:t>
          </a:r>
          <a:r>
            <a:rPr lang="en-KE" sz="1700" b="1" kern="1200" dirty="0"/>
            <a:t>:</a:t>
          </a:r>
          <a:r>
            <a:rPr lang="en-KE" sz="1700" kern="1200" dirty="0"/>
            <a:t> </a:t>
          </a:r>
          <a:r>
            <a:rPr lang="en-US" sz="1700"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Develop Specific Metric</a:t>
          </a:r>
          <a:r>
            <a:rPr lang="en-KE" sz="1700"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 such as "Water Stress Exposure," "Adoption Rate of Water-Efficient Irrigation," "Percentage of Drought-Resistant Crops," "Impact on Smallholder Farmers," and the quality of "Climate Risk Management Strategy."</a:t>
          </a:r>
        </a:p>
      </dsp:txBody>
      <dsp:txXfrm>
        <a:off x="0" y="1680046"/>
        <a:ext cx="8883501" cy="839766"/>
      </dsp:txXfrm>
    </dsp:sp>
    <dsp:sp modelId="{5558B0BC-200B-4CE6-A3F3-1629AC70CA2B}">
      <dsp:nvSpPr>
        <dsp:cNvPr id="0" name=""/>
        <dsp:cNvSpPr/>
      </dsp:nvSpPr>
      <dsp:spPr>
        <a:xfrm>
          <a:off x="0" y="2519813"/>
          <a:ext cx="888350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9E6486-7BFF-4362-A37E-F428A0E5413B}">
      <dsp:nvSpPr>
        <dsp:cNvPr id="0" name=""/>
        <dsp:cNvSpPr/>
      </dsp:nvSpPr>
      <dsp:spPr>
        <a:xfrm>
          <a:off x="0" y="2519813"/>
          <a:ext cx="8883501" cy="8397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KE" sz="1700" b="1" kern="1200" dirty="0"/>
            <a:t>4. </a:t>
          </a:r>
          <a:r>
            <a:rPr lang="en-KE" sz="1900" b="1"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Integrated Decision-Making</a:t>
          </a:r>
          <a:r>
            <a:rPr lang="en-KE" sz="1700" b="1" kern="1200" dirty="0"/>
            <a:t>:</a:t>
          </a:r>
          <a:r>
            <a:rPr lang="en-KE" sz="1700" kern="1200" dirty="0"/>
            <a:t> </a:t>
          </a:r>
          <a:r>
            <a:rPr lang="en-KE" sz="1700"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These metrics directly influence </a:t>
          </a:r>
          <a:r>
            <a:rPr lang="en-KE" sz="1700" kern="1200" dirty="0" err="1">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AgriGrow's</a:t>
          </a:r>
          <a:r>
            <a:rPr lang="en-KE" sz="1700"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 investment choices, risk management protocols, and long-term strategic planning, prioritizing climate resilience.</a:t>
          </a:r>
        </a:p>
      </dsp:txBody>
      <dsp:txXfrm>
        <a:off x="0" y="2519813"/>
        <a:ext cx="8883501" cy="839766"/>
      </dsp:txXfrm>
    </dsp:sp>
    <dsp:sp modelId="{8F719E64-971D-4016-BA62-B163C06B41C9}">
      <dsp:nvSpPr>
        <dsp:cNvPr id="0" name=""/>
        <dsp:cNvSpPr/>
      </dsp:nvSpPr>
      <dsp:spPr>
        <a:xfrm>
          <a:off x="0" y="3359580"/>
          <a:ext cx="888350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07D7DE-3E58-4E71-9362-2D1B253C0BCE}">
      <dsp:nvSpPr>
        <dsp:cNvPr id="0" name=""/>
        <dsp:cNvSpPr/>
      </dsp:nvSpPr>
      <dsp:spPr>
        <a:xfrm>
          <a:off x="0" y="3359580"/>
          <a:ext cx="8883501" cy="8397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KE" sz="1900" b="1" kern="1200" dirty="0"/>
            <a:t>5</a:t>
          </a:r>
          <a:r>
            <a:rPr lang="en-KE" sz="1900" b="1" kern="1200" dirty="0">
              <a:latin typeface="Calibri" panose="020F0502020204030204" pitchFamily="34" charset="0"/>
              <a:ea typeface="Calibri" panose="020F0502020204030204" pitchFamily="34" charset="0"/>
              <a:cs typeface="Calibri" panose="020F0502020204030204" pitchFamily="34" charset="0"/>
            </a:rPr>
            <a:t>. </a:t>
          </a:r>
          <a:r>
            <a:rPr lang="en-KE" sz="1900" b="1" kern="1200"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Transparent Reporting</a:t>
          </a:r>
          <a:r>
            <a:rPr lang="en-KE" sz="1900" b="1" kern="1200" dirty="0">
              <a:latin typeface="Calibri" panose="020F0502020204030204" pitchFamily="34" charset="0"/>
              <a:ea typeface="Calibri" panose="020F0502020204030204" pitchFamily="34" charset="0"/>
              <a:cs typeface="Calibri" panose="020F0502020204030204" pitchFamily="34" charset="0"/>
            </a:rPr>
            <a:t>:</a:t>
          </a:r>
          <a:r>
            <a:rPr lang="en-KE" sz="1900" kern="1200" dirty="0">
              <a:latin typeface="Calibri" panose="020F0502020204030204" pitchFamily="34" charset="0"/>
              <a:ea typeface="Calibri" panose="020F0502020204030204" pitchFamily="34" charset="0"/>
              <a:cs typeface="Calibri" panose="020F0502020204030204" pitchFamily="34" charset="0"/>
            </a:rPr>
            <a:t> Agri Grow reports </a:t>
          </a:r>
          <a:r>
            <a:rPr lang="en-US" sz="1900" kern="1200" dirty="0">
              <a:latin typeface="Calibri" panose="020F0502020204030204" pitchFamily="34" charset="0"/>
              <a:ea typeface="Calibri" panose="020F0502020204030204" pitchFamily="34" charset="0"/>
              <a:cs typeface="Calibri" panose="020F0502020204030204" pitchFamily="34" charset="0"/>
            </a:rPr>
            <a:t>annually </a:t>
          </a:r>
          <a:r>
            <a:rPr lang="en-KE" sz="1900" kern="1200" dirty="0">
              <a:latin typeface="Calibri" panose="020F0502020204030204" pitchFamily="34" charset="0"/>
              <a:ea typeface="Calibri" panose="020F0502020204030204" pitchFamily="34" charset="0"/>
              <a:cs typeface="Calibri" panose="020F0502020204030204" pitchFamily="34" charset="0"/>
            </a:rPr>
            <a:t>on its progress against </a:t>
          </a:r>
          <a:r>
            <a:rPr lang="en-US" sz="1900" kern="1200" dirty="0">
              <a:latin typeface="Calibri" panose="020F0502020204030204" pitchFamily="34" charset="0"/>
              <a:ea typeface="Calibri" panose="020F0502020204030204" pitchFamily="34" charset="0"/>
              <a:cs typeface="Calibri" panose="020F0502020204030204" pitchFamily="34" charset="0"/>
            </a:rPr>
            <a:t>the</a:t>
          </a:r>
          <a:r>
            <a:rPr lang="en-KE" sz="1900" kern="1200" dirty="0">
              <a:latin typeface="Calibri" panose="020F0502020204030204" pitchFamily="34" charset="0"/>
              <a:ea typeface="Calibri" panose="020F0502020204030204" pitchFamily="34" charset="0"/>
              <a:cs typeface="Calibri" panose="020F0502020204030204" pitchFamily="34" charset="0"/>
            </a:rPr>
            <a:t> climate-informed ESG metrics, demonstrating its commitment to sustainability and transparency.</a:t>
          </a:r>
        </a:p>
      </dsp:txBody>
      <dsp:txXfrm>
        <a:off x="0" y="3359580"/>
        <a:ext cx="8883501" cy="83976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D059D6-BA17-47CF-88AD-DE2586698E46}">
      <dsp:nvSpPr>
        <dsp:cNvPr id="0" name=""/>
        <dsp:cNvSpPr/>
      </dsp:nvSpPr>
      <dsp:spPr>
        <a:xfrm>
          <a:off x="51" y="386493"/>
          <a:ext cx="4913783" cy="46080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KE" sz="1600" b="1" kern="1200"/>
            <a:t>Best Practices </a:t>
          </a:r>
          <a:endParaRPr lang="en-KE" sz="1600" kern="1200"/>
        </a:p>
      </dsp:txBody>
      <dsp:txXfrm>
        <a:off x="51" y="386493"/>
        <a:ext cx="4913783" cy="460800"/>
      </dsp:txXfrm>
    </dsp:sp>
    <dsp:sp modelId="{932DB580-0D36-4AC3-A966-373D027196FE}">
      <dsp:nvSpPr>
        <dsp:cNvPr id="0" name=""/>
        <dsp:cNvSpPr/>
      </dsp:nvSpPr>
      <dsp:spPr>
        <a:xfrm>
          <a:off x="51" y="847293"/>
          <a:ext cx="4913783" cy="39528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KE" sz="1600" b="1" kern="1200" dirty="0"/>
            <a:t>Context is King:</a:t>
          </a:r>
          <a:r>
            <a:rPr lang="en-KE" sz="1600" kern="1200" dirty="0"/>
            <a:t> Tailor climate risk and opportunity assessments to the specific realities of each emerging market, leveraging localized climate data.</a:t>
          </a:r>
        </a:p>
        <a:p>
          <a:pPr marL="171450" lvl="1" indent="-171450" algn="l" defTabSz="711200">
            <a:lnSpc>
              <a:spcPct val="90000"/>
            </a:lnSpc>
            <a:spcBef>
              <a:spcPct val="0"/>
            </a:spcBef>
            <a:spcAft>
              <a:spcPct val="15000"/>
            </a:spcAft>
            <a:buChar char="•"/>
          </a:pPr>
          <a:r>
            <a:rPr lang="en-KE" sz="1600" b="1" kern="1200" dirty="0"/>
            <a:t>Plan for the Future: </a:t>
          </a:r>
          <a:r>
            <a:rPr lang="en-KE" sz="1600" kern="1200" dirty="0"/>
            <a:t>Use climate scenario analysis to stress-test investments and build resilient strategies relevant to emerging market development pathways.</a:t>
          </a:r>
        </a:p>
        <a:p>
          <a:pPr marL="171450" lvl="1" indent="-171450" algn="l" defTabSz="711200">
            <a:lnSpc>
              <a:spcPct val="90000"/>
            </a:lnSpc>
            <a:spcBef>
              <a:spcPct val="0"/>
            </a:spcBef>
            <a:spcAft>
              <a:spcPct val="15000"/>
            </a:spcAft>
            <a:buChar char="•"/>
          </a:pPr>
          <a:r>
            <a:rPr lang="en-KE" sz="1600" b="1" kern="1200" dirty="0"/>
            <a:t>Measure What Matters:</a:t>
          </a:r>
          <a:r>
            <a:rPr lang="en-KE" sz="1600" kern="1200" dirty="0"/>
            <a:t> Develop climate-smart ESG metrics that directly reflect material risks and opportunities, informed by climate intelligence.</a:t>
          </a:r>
        </a:p>
        <a:p>
          <a:pPr marL="171450" lvl="1" indent="-171450" algn="l" defTabSz="711200">
            <a:lnSpc>
              <a:spcPct val="90000"/>
            </a:lnSpc>
            <a:spcBef>
              <a:spcPct val="0"/>
            </a:spcBef>
            <a:spcAft>
              <a:spcPct val="15000"/>
            </a:spcAft>
            <a:buChar char="•"/>
          </a:pPr>
          <a:r>
            <a:rPr lang="en-KE" sz="1600" b="1" kern="1200" dirty="0"/>
            <a:t>Engage Locally:</a:t>
          </a:r>
          <a:r>
            <a:rPr lang="en-KE" sz="1600" kern="1200" dirty="0"/>
            <a:t> Actively involve local communities and stakeholders in climate risk assessment and adaptation planning, recognizing social dimensions.</a:t>
          </a:r>
        </a:p>
        <a:p>
          <a:pPr marL="171450" lvl="1" indent="-171450" algn="l" defTabSz="711200">
            <a:lnSpc>
              <a:spcPct val="90000"/>
            </a:lnSpc>
            <a:spcBef>
              <a:spcPct val="0"/>
            </a:spcBef>
            <a:spcAft>
              <a:spcPct val="15000"/>
            </a:spcAft>
            <a:buChar char="•"/>
          </a:pPr>
          <a:r>
            <a:rPr lang="en-KE" sz="1600" b="1" kern="1200" dirty="0"/>
            <a:t>Unlock Capital:</a:t>
          </a:r>
          <a:r>
            <a:rPr lang="en-KE" sz="1600" kern="1200" dirty="0"/>
            <a:t> Utilize blended finance to de-risk climate and ESG investments, attracting diverse sources of funding.</a:t>
          </a:r>
        </a:p>
      </dsp:txBody>
      <dsp:txXfrm>
        <a:off x="51" y="847293"/>
        <a:ext cx="4913783" cy="3952800"/>
      </dsp:txXfrm>
    </dsp:sp>
    <dsp:sp modelId="{4799EEFB-283E-44A7-8A99-ACB8C0DF3977}">
      <dsp:nvSpPr>
        <dsp:cNvPr id="0" name=""/>
        <dsp:cNvSpPr/>
      </dsp:nvSpPr>
      <dsp:spPr>
        <a:xfrm>
          <a:off x="5601764" y="386493"/>
          <a:ext cx="4913783" cy="46080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1270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KE" sz="1600" b="1" kern="1200"/>
            <a:t>Emerging Trends </a:t>
          </a:r>
          <a:endParaRPr lang="en-KE" sz="1600" kern="1200"/>
        </a:p>
      </dsp:txBody>
      <dsp:txXfrm>
        <a:off x="5601764" y="386493"/>
        <a:ext cx="4913783" cy="460800"/>
      </dsp:txXfrm>
    </dsp:sp>
    <dsp:sp modelId="{5DF4C992-262B-4C0B-949D-456CA33FE11B}">
      <dsp:nvSpPr>
        <dsp:cNvPr id="0" name=""/>
        <dsp:cNvSpPr/>
      </dsp:nvSpPr>
      <dsp:spPr>
        <a:xfrm>
          <a:off x="5601764" y="847293"/>
          <a:ext cx="4913783" cy="39528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KE" sz="1600" b="1" kern="1200" dirty="0"/>
            <a:t>Physical Risks Matter More:</a:t>
          </a:r>
          <a:r>
            <a:rPr lang="en-KE" sz="1600" kern="1200" dirty="0"/>
            <a:t> Increased focus on understanding and pricing tangible physical climate risks in vulnerable emerging markets, using advanced climate </a:t>
          </a:r>
          <a:r>
            <a:rPr lang="en-KE" sz="1600" kern="1200" dirty="0" err="1"/>
            <a:t>modeling</a:t>
          </a:r>
          <a:r>
            <a:rPr lang="en-KE" sz="1600" kern="1200" dirty="0"/>
            <a:t>.</a:t>
          </a:r>
        </a:p>
        <a:p>
          <a:pPr marL="171450" lvl="1" indent="-171450" algn="l" defTabSz="711200">
            <a:lnSpc>
              <a:spcPct val="90000"/>
            </a:lnSpc>
            <a:spcBef>
              <a:spcPct val="0"/>
            </a:spcBef>
            <a:spcAft>
              <a:spcPct val="15000"/>
            </a:spcAft>
            <a:buChar char="•"/>
          </a:pPr>
          <a:r>
            <a:rPr lang="en-KE" sz="1600" b="1" kern="1200" dirty="0"/>
            <a:t>Focus on Fairness:</a:t>
          </a:r>
          <a:r>
            <a:rPr lang="en-KE" sz="1600" kern="1200" dirty="0"/>
            <a:t> Growing emphasis on a "Just Transition" in emerging markets, addressing social implications of the shift to a low-carbon economy.</a:t>
          </a:r>
        </a:p>
        <a:p>
          <a:pPr marL="171450" lvl="1" indent="-171450" algn="l" defTabSz="711200">
            <a:lnSpc>
              <a:spcPct val="90000"/>
            </a:lnSpc>
            <a:spcBef>
              <a:spcPct val="0"/>
            </a:spcBef>
            <a:spcAft>
              <a:spcPct val="15000"/>
            </a:spcAft>
            <a:buChar char="•"/>
          </a:pPr>
          <a:r>
            <a:rPr lang="en-KE" sz="1600" b="1" kern="1200" dirty="0"/>
            <a:t>Tech as an Enabler:</a:t>
          </a:r>
          <a:r>
            <a:rPr lang="en-KE" sz="1600" kern="1200" dirty="0"/>
            <a:t> Leveraging technologies like remote sensing and AI to improve climate risk assessment and identify sustainable opportunities.</a:t>
          </a:r>
        </a:p>
        <a:p>
          <a:pPr marL="171450" lvl="1" indent="-171450" algn="l" defTabSz="711200">
            <a:lnSpc>
              <a:spcPct val="90000"/>
            </a:lnSpc>
            <a:spcBef>
              <a:spcPct val="0"/>
            </a:spcBef>
            <a:spcAft>
              <a:spcPct val="15000"/>
            </a:spcAft>
            <a:buChar char="•"/>
          </a:pPr>
          <a:r>
            <a:rPr lang="en-KE" sz="1600" b="1" kern="1200" dirty="0"/>
            <a:t>Local Finance Grows:</a:t>
          </a:r>
          <a:r>
            <a:rPr lang="en-KE" sz="1600" kern="1200" dirty="0"/>
            <a:t> Development of local green finance ecosystems (bonds, taxonomies, reporting) tailored to emerging economies.</a:t>
          </a:r>
        </a:p>
        <a:p>
          <a:pPr marL="171450" lvl="1" indent="-171450" algn="l" defTabSz="711200">
            <a:lnSpc>
              <a:spcPct val="90000"/>
            </a:lnSpc>
            <a:spcBef>
              <a:spcPct val="0"/>
            </a:spcBef>
            <a:spcAft>
              <a:spcPct val="15000"/>
            </a:spcAft>
            <a:buChar char="•"/>
          </a:pPr>
          <a:r>
            <a:rPr lang="en-KE" sz="1600" b="1" kern="1200" dirty="0"/>
            <a:t>Demand for Data:</a:t>
          </a:r>
          <a:r>
            <a:rPr lang="en-KE" sz="1600" kern="1200" dirty="0"/>
            <a:t> Increasing pressure for comprehensive and standardized climate and ESG data from emerging market entities.</a:t>
          </a:r>
        </a:p>
      </dsp:txBody>
      <dsp:txXfrm>
        <a:off x="5601764" y="847293"/>
        <a:ext cx="4913783" cy="39528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117B71-2E0B-4CB9-B403-4ACF9F028FD2}">
      <dsp:nvSpPr>
        <dsp:cNvPr id="0" name=""/>
        <dsp:cNvSpPr/>
      </dsp:nvSpPr>
      <dsp:spPr>
        <a:xfrm>
          <a:off x="0" y="531"/>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0CF8C9-E1E5-4A20-A59E-A7C0D38CAD26}">
      <dsp:nvSpPr>
        <dsp:cNvPr id="0" name=""/>
        <dsp:cNvSpPr/>
      </dsp:nvSpPr>
      <dsp:spPr>
        <a:xfrm>
          <a:off x="0" y="53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KE" sz="1700" b="1" kern="1200"/>
            <a:t>Dhaka, Bangladesh: Building Flood Resilience:</a:t>
          </a:r>
          <a:r>
            <a:rPr lang="en-KE" sz="1700" kern="1200"/>
            <a:t> Illustrates localized physical risk assessment using climate models to protect infrastructure and vulnerable communities. (</a:t>
          </a:r>
          <a:r>
            <a:rPr lang="en-KE" sz="1700" b="1" i="1" kern="1200"/>
            <a:t>Best Practice</a:t>
          </a:r>
          <a:r>
            <a:rPr lang="en-KE" sz="1700" kern="1200"/>
            <a:t>: Context-Specific Risk Assessment</a:t>
          </a:r>
          <a:r>
            <a:rPr lang="en-KE" sz="1700" b="1" i="1" kern="1200"/>
            <a:t>; Emerging Trend</a:t>
          </a:r>
          <a:r>
            <a:rPr lang="en-KE" sz="1700" kern="1200"/>
            <a:t>: Physical Risk Integration) </a:t>
          </a:r>
        </a:p>
      </dsp:txBody>
      <dsp:txXfrm>
        <a:off x="0" y="531"/>
        <a:ext cx="10515600" cy="870055"/>
      </dsp:txXfrm>
    </dsp:sp>
    <dsp:sp modelId="{DC76F395-1C2B-4433-A12A-C6F157C0C156}">
      <dsp:nvSpPr>
        <dsp:cNvPr id="0" name=""/>
        <dsp:cNvSpPr/>
      </dsp:nvSpPr>
      <dsp:spPr>
        <a:xfrm>
          <a:off x="0" y="870586"/>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0BD4A7-7185-47A0-A0E0-D21783D476C3}">
      <dsp:nvSpPr>
        <dsp:cNvPr id="0" name=""/>
        <dsp:cNvSpPr/>
      </dsp:nvSpPr>
      <dsp:spPr>
        <a:xfrm>
          <a:off x="0" y="870586"/>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KE" sz="1700" b="1" kern="1200"/>
            <a:t>South Africa's Coal Transition:</a:t>
          </a:r>
          <a:r>
            <a:rPr lang="en-KE" sz="1700" kern="1200"/>
            <a:t> Showcases scenario analysis for a "Just Transition," addressing social and economic implications of decarbonization. (</a:t>
          </a:r>
          <a:r>
            <a:rPr lang="en-KE" sz="1700" b="1" i="1" kern="1200"/>
            <a:t>Best Practice</a:t>
          </a:r>
          <a:r>
            <a:rPr lang="en-KE" sz="1700" kern="1200"/>
            <a:t>: Scenario Analysis; </a:t>
          </a:r>
          <a:r>
            <a:rPr lang="en-KE" sz="1700" b="1" i="1" kern="1200"/>
            <a:t>Emerging Trend</a:t>
          </a:r>
          <a:r>
            <a:rPr lang="en-KE" sz="1700" kern="1200"/>
            <a:t>: Just Transition) </a:t>
          </a:r>
        </a:p>
      </dsp:txBody>
      <dsp:txXfrm>
        <a:off x="0" y="870586"/>
        <a:ext cx="10515600" cy="870055"/>
      </dsp:txXfrm>
    </dsp:sp>
    <dsp:sp modelId="{E5DEF51B-3152-4AC1-AF40-40591DF9639C}">
      <dsp:nvSpPr>
        <dsp:cNvPr id="0" name=""/>
        <dsp:cNvSpPr/>
      </dsp:nvSpPr>
      <dsp:spPr>
        <a:xfrm>
          <a:off x="0" y="1740641"/>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AE8388-11B7-48DD-A8F6-6ACA5B405741}">
      <dsp:nvSpPr>
        <dsp:cNvPr id="0" name=""/>
        <dsp:cNvSpPr/>
      </dsp:nvSpPr>
      <dsp:spPr>
        <a:xfrm>
          <a:off x="0" y="174064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KE" sz="1700" b="1" kern="1200"/>
            <a:t>Kenyan Agri-Tech:</a:t>
          </a:r>
          <a:r>
            <a:rPr lang="en-KE" sz="1700" kern="1200"/>
            <a:t> Highlights the use of climate intelligence and technology for climate-smart agriculture, creating sustainable opportunities. (</a:t>
          </a:r>
          <a:r>
            <a:rPr lang="en-KE" sz="1700" b="1" i="1" kern="1200"/>
            <a:t>Best Practice</a:t>
          </a:r>
          <a:r>
            <a:rPr lang="en-KE" sz="1700" kern="1200"/>
            <a:t>: Leveraging Technology; </a:t>
          </a:r>
          <a:r>
            <a:rPr lang="en-KE" sz="1700" b="1" i="1" kern="1200"/>
            <a:t>Emerging Trend</a:t>
          </a:r>
          <a:r>
            <a:rPr lang="en-KE" sz="1700" kern="1200"/>
            <a:t>: Tech &amp; Innovation) </a:t>
          </a:r>
        </a:p>
      </dsp:txBody>
      <dsp:txXfrm>
        <a:off x="0" y="1740641"/>
        <a:ext cx="10515600" cy="870055"/>
      </dsp:txXfrm>
    </dsp:sp>
    <dsp:sp modelId="{13115FE1-3C72-48EA-A194-BD58745C5774}">
      <dsp:nvSpPr>
        <dsp:cNvPr id="0" name=""/>
        <dsp:cNvSpPr/>
      </dsp:nvSpPr>
      <dsp:spPr>
        <a:xfrm>
          <a:off x="0" y="2610696"/>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7944C4-28B7-47E1-8BF9-38A4D4A24861}">
      <dsp:nvSpPr>
        <dsp:cNvPr id="0" name=""/>
        <dsp:cNvSpPr/>
      </dsp:nvSpPr>
      <dsp:spPr>
        <a:xfrm>
          <a:off x="0" y="2610696"/>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KE" sz="1700" b="1" kern="1200"/>
            <a:t>Indonesia's Green Bonds:</a:t>
          </a:r>
          <a:r>
            <a:rPr lang="en-KE" sz="1700" kern="1200"/>
            <a:t> Demonstrates the growth of local green finance ecosystems driven by national climate commitments. (</a:t>
          </a:r>
          <a:r>
            <a:rPr lang="en-KE" sz="1700" b="1" i="1" kern="1200"/>
            <a:t>Best Practice</a:t>
          </a:r>
          <a:r>
            <a:rPr lang="en-KE" sz="1700" kern="1200"/>
            <a:t>: Blended Finance; </a:t>
          </a:r>
          <a:r>
            <a:rPr lang="en-KE" sz="1700" b="1" i="1" kern="1200"/>
            <a:t>Emerging Trend</a:t>
          </a:r>
          <a:r>
            <a:rPr lang="en-KE" sz="1700" kern="1200"/>
            <a:t>: Local Green Finance) </a:t>
          </a:r>
        </a:p>
      </dsp:txBody>
      <dsp:txXfrm>
        <a:off x="0" y="2610696"/>
        <a:ext cx="10515600" cy="870055"/>
      </dsp:txXfrm>
    </dsp:sp>
    <dsp:sp modelId="{819599C2-1896-4A94-99A5-6774D7EE6069}">
      <dsp:nvSpPr>
        <dsp:cNvPr id="0" name=""/>
        <dsp:cNvSpPr/>
      </dsp:nvSpPr>
      <dsp:spPr>
        <a:xfrm>
          <a:off x="0" y="3480751"/>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C88984-D36A-4A84-8E5F-62592E303B24}">
      <dsp:nvSpPr>
        <dsp:cNvPr id="0" name=""/>
        <dsp:cNvSpPr/>
      </dsp:nvSpPr>
      <dsp:spPr>
        <a:xfrm>
          <a:off x="0" y="348075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KE" sz="1700" b="1" kern="1200" dirty="0"/>
            <a:t>Multinational in </a:t>
          </a:r>
          <a:r>
            <a:rPr lang="en-US" sz="1700" b="1" kern="1200" dirty="0"/>
            <a:t>Africa </a:t>
          </a:r>
          <a:r>
            <a:rPr lang="en-US" sz="1700" b="1" kern="1200" dirty="0" err="1"/>
            <a:t>e.g</a:t>
          </a:r>
          <a:r>
            <a:rPr lang="en-US" sz="1700" b="1" kern="1200" dirty="0"/>
            <a:t> MTN group</a:t>
          </a:r>
          <a:r>
            <a:rPr lang="en-KE" sz="1700" b="1" kern="1200" dirty="0"/>
            <a:t>:</a:t>
          </a:r>
          <a:r>
            <a:rPr lang="en-KE" sz="1700" kern="1200" dirty="0"/>
            <a:t> Exemplifies increasing demand for climate data transparency and corporate action in response to risks and investor pressure. (</a:t>
          </a:r>
          <a:r>
            <a:rPr lang="en-KE" sz="1700" b="1" i="1" kern="1200" dirty="0"/>
            <a:t>Best Practice</a:t>
          </a:r>
          <a:r>
            <a:rPr lang="en-KE" sz="1700" kern="1200" dirty="0"/>
            <a:t>: Data Disclosure; </a:t>
          </a:r>
          <a:r>
            <a:rPr lang="en-KE" sz="1700" b="1" i="1" kern="1200" dirty="0"/>
            <a:t>Emerging Trend</a:t>
          </a:r>
          <a:r>
            <a:rPr lang="en-KE" sz="1700" kern="1200" dirty="0"/>
            <a:t>: Data &amp; Transparency)</a:t>
          </a:r>
        </a:p>
      </dsp:txBody>
      <dsp:txXfrm>
        <a:off x="0" y="3480751"/>
        <a:ext cx="10515600" cy="87005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FBCB40-CB4F-4704-B5B8-BA939E23FCDE}">
      <dsp:nvSpPr>
        <dsp:cNvPr id="0" name=""/>
        <dsp:cNvSpPr/>
      </dsp:nvSpPr>
      <dsp:spPr>
        <a:xfrm>
          <a:off x="5497054" y="1849838"/>
          <a:ext cx="4560414" cy="542585"/>
        </a:xfrm>
        <a:custGeom>
          <a:avLst/>
          <a:gdLst/>
          <a:ahLst/>
          <a:cxnLst/>
          <a:rect l="0" t="0" r="0" b="0"/>
          <a:pathLst>
            <a:path>
              <a:moveTo>
                <a:pt x="0" y="0"/>
              </a:moveTo>
              <a:lnTo>
                <a:pt x="0" y="369756"/>
              </a:lnTo>
              <a:lnTo>
                <a:pt x="4560414" y="369756"/>
              </a:lnTo>
              <a:lnTo>
                <a:pt x="4560414" y="54258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73B214-957F-4EFF-9FA5-1DCF82EB7608}">
      <dsp:nvSpPr>
        <dsp:cNvPr id="0" name=""/>
        <dsp:cNvSpPr/>
      </dsp:nvSpPr>
      <dsp:spPr>
        <a:xfrm>
          <a:off x="5497054" y="1849838"/>
          <a:ext cx="2280207" cy="542585"/>
        </a:xfrm>
        <a:custGeom>
          <a:avLst/>
          <a:gdLst/>
          <a:ahLst/>
          <a:cxnLst/>
          <a:rect l="0" t="0" r="0" b="0"/>
          <a:pathLst>
            <a:path>
              <a:moveTo>
                <a:pt x="0" y="0"/>
              </a:moveTo>
              <a:lnTo>
                <a:pt x="0" y="369756"/>
              </a:lnTo>
              <a:lnTo>
                <a:pt x="2280207" y="369756"/>
              </a:lnTo>
              <a:lnTo>
                <a:pt x="2280207" y="54258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95E64F2-0D53-4F80-B748-2E0B19FA9565}">
      <dsp:nvSpPr>
        <dsp:cNvPr id="0" name=""/>
        <dsp:cNvSpPr/>
      </dsp:nvSpPr>
      <dsp:spPr>
        <a:xfrm>
          <a:off x="5451334" y="1849838"/>
          <a:ext cx="91440" cy="542585"/>
        </a:xfrm>
        <a:custGeom>
          <a:avLst/>
          <a:gdLst/>
          <a:ahLst/>
          <a:cxnLst/>
          <a:rect l="0" t="0" r="0" b="0"/>
          <a:pathLst>
            <a:path>
              <a:moveTo>
                <a:pt x="45720" y="0"/>
              </a:moveTo>
              <a:lnTo>
                <a:pt x="45720" y="54258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36E9EAF-00E9-40CD-8CA0-7C303053BB1F}">
      <dsp:nvSpPr>
        <dsp:cNvPr id="0" name=""/>
        <dsp:cNvSpPr/>
      </dsp:nvSpPr>
      <dsp:spPr>
        <a:xfrm>
          <a:off x="3216847" y="1849838"/>
          <a:ext cx="2280207" cy="542585"/>
        </a:xfrm>
        <a:custGeom>
          <a:avLst/>
          <a:gdLst/>
          <a:ahLst/>
          <a:cxnLst/>
          <a:rect l="0" t="0" r="0" b="0"/>
          <a:pathLst>
            <a:path>
              <a:moveTo>
                <a:pt x="2280207" y="0"/>
              </a:moveTo>
              <a:lnTo>
                <a:pt x="2280207" y="369756"/>
              </a:lnTo>
              <a:lnTo>
                <a:pt x="0" y="369756"/>
              </a:lnTo>
              <a:lnTo>
                <a:pt x="0" y="54258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CD5B82A-3064-4E0D-B765-FA0F11256438}">
      <dsp:nvSpPr>
        <dsp:cNvPr id="0" name=""/>
        <dsp:cNvSpPr/>
      </dsp:nvSpPr>
      <dsp:spPr>
        <a:xfrm>
          <a:off x="936640" y="1849838"/>
          <a:ext cx="4560414" cy="542585"/>
        </a:xfrm>
        <a:custGeom>
          <a:avLst/>
          <a:gdLst/>
          <a:ahLst/>
          <a:cxnLst/>
          <a:rect l="0" t="0" r="0" b="0"/>
          <a:pathLst>
            <a:path>
              <a:moveTo>
                <a:pt x="4560414" y="0"/>
              </a:moveTo>
              <a:lnTo>
                <a:pt x="4560414" y="369756"/>
              </a:lnTo>
              <a:lnTo>
                <a:pt x="0" y="369756"/>
              </a:lnTo>
              <a:lnTo>
                <a:pt x="0" y="54258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56B6AE8-0B8F-491A-94BC-2DA20F73245E}">
      <dsp:nvSpPr>
        <dsp:cNvPr id="0" name=""/>
        <dsp:cNvSpPr/>
      </dsp:nvSpPr>
      <dsp:spPr>
        <a:xfrm>
          <a:off x="4564242" y="611359"/>
          <a:ext cx="1865623" cy="123847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A76F24-87F0-4BBB-B9D3-8AFF7200780A}">
      <dsp:nvSpPr>
        <dsp:cNvPr id="0" name=""/>
        <dsp:cNvSpPr/>
      </dsp:nvSpPr>
      <dsp:spPr>
        <a:xfrm>
          <a:off x="4771534" y="808286"/>
          <a:ext cx="1865623" cy="123847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i="0" kern="1200" dirty="0"/>
            <a:t>Principles of Sustainable Investing</a:t>
          </a:r>
          <a:endParaRPr lang="en-KE" sz="1400" b="1" kern="1200" dirty="0"/>
        </a:p>
      </dsp:txBody>
      <dsp:txXfrm>
        <a:off x="4807808" y="844560"/>
        <a:ext cx="1793075" cy="1165930"/>
      </dsp:txXfrm>
    </dsp:sp>
    <dsp:sp modelId="{242C7C19-3893-41DC-AA44-D4C923C3DBF3}">
      <dsp:nvSpPr>
        <dsp:cNvPr id="0" name=""/>
        <dsp:cNvSpPr/>
      </dsp:nvSpPr>
      <dsp:spPr>
        <a:xfrm>
          <a:off x="3828" y="2392424"/>
          <a:ext cx="1865623" cy="177532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6668DC-5FA6-42EB-98CA-8190BD84218D}">
      <dsp:nvSpPr>
        <dsp:cNvPr id="0" name=""/>
        <dsp:cNvSpPr/>
      </dsp:nvSpPr>
      <dsp:spPr>
        <a:xfrm>
          <a:off x="211120" y="2589351"/>
          <a:ext cx="1865623" cy="177532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Integration of ESG Factors:</a:t>
          </a:r>
          <a:r>
            <a:rPr lang="en-US" sz="1100" kern="1200" dirty="0"/>
            <a:t> Incorporating environmental (</a:t>
          </a:r>
          <a:r>
            <a:rPr lang="en-US" sz="1100" kern="1200" dirty="0" err="1"/>
            <a:t>eg</a:t>
          </a:r>
          <a:r>
            <a:rPr lang="en-US" sz="1100" kern="1200" dirty="0"/>
            <a:t>, climate change, resource depletion), social (</a:t>
          </a:r>
          <a:r>
            <a:rPr lang="en-US" sz="1100" kern="1200" dirty="0" err="1"/>
            <a:t>eg</a:t>
          </a:r>
          <a:r>
            <a:rPr lang="en-US" sz="1100" kern="1200" dirty="0"/>
            <a:t>, labor standards, human rights), and governance (</a:t>
          </a:r>
          <a:r>
            <a:rPr lang="en-US" sz="1100" kern="1200" dirty="0" err="1"/>
            <a:t>eg</a:t>
          </a:r>
          <a:r>
            <a:rPr lang="en-US" sz="1100" kern="1200" dirty="0"/>
            <a:t>, corporate ethics, board structure) considerations into investment analysis and decision-making.</a:t>
          </a:r>
          <a:endParaRPr lang="en-KE" sz="1100" kern="1200" dirty="0"/>
        </a:p>
      </dsp:txBody>
      <dsp:txXfrm>
        <a:off x="263117" y="2641348"/>
        <a:ext cx="1761629" cy="1671330"/>
      </dsp:txXfrm>
    </dsp:sp>
    <dsp:sp modelId="{5C5EE8F2-D92E-46F6-8AF8-DA7798836F20}">
      <dsp:nvSpPr>
        <dsp:cNvPr id="0" name=""/>
        <dsp:cNvSpPr/>
      </dsp:nvSpPr>
      <dsp:spPr>
        <a:xfrm>
          <a:off x="2284035" y="2392424"/>
          <a:ext cx="1865623" cy="155268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8A65C5-071D-4E88-8F1D-418C38ABF1A4}">
      <dsp:nvSpPr>
        <dsp:cNvPr id="0" name=""/>
        <dsp:cNvSpPr/>
      </dsp:nvSpPr>
      <dsp:spPr>
        <a:xfrm>
          <a:off x="2491327" y="2589351"/>
          <a:ext cx="1865623" cy="155268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Long-Term Perspective:</a:t>
          </a:r>
          <a:r>
            <a:rPr lang="en-US" sz="1100" kern="1200" dirty="0"/>
            <a:t> Focus on sustainable value creation over the long term, recognizing that ESG factors can significantly impact a company's or country's resilience and future performance.</a:t>
          </a:r>
          <a:endParaRPr lang="en-KE" sz="1100" kern="1200" dirty="0"/>
        </a:p>
      </dsp:txBody>
      <dsp:txXfrm>
        <a:off x="2536804" y="2634828"/>
        <a:ext cx="1774669" cy="1461735"/>
      </dsp:txXfrm>
    </dsp:sp>
    <dsp:sp modelId="{6A8D4E24-8E07-4167-BA8C-A4A81337B16A}">
      <dsp:nvSpPr>
        <dsp:cNvPr id="0" name=""/>
        <dsp:cNvSpPr/>
      </dsp:nvSpPr>
      <dsp:spPr>
        <a:xfrm>
          <a:off x="4564242" y="2392424"/>
          <a:ext cx="1865623" cy="163189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8DE305-AA8A-4A56-8272-5FA6A83CD520}">
      <dsp:nvSpPr>
        <dsp:cNvPr id="0" name=""/>
        <dsp:cNvSpPr/>
      </dsp:nvSpPr>
      <dsp:spPr>
        <a:xfrm>
          <a:off x="4771534" y="2589351"/>
          <a:ext cx="1865623" cy="163189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Impact Orientation: I</a:t>
          </a:r>
          <a:r>
            <a:rPr lang="en-US" sz="1100" kern="1200" dirty="0"/>
            <a:t>nvestors  in Sustainability  aim to generate positive, measurable environmental and social impact alongside financial returns. </a:t>
          </a:r>
          <a:endParaRPr lang="en-KE" sz="1100" kern="1200" dirty="0"/>
        </a:p>
      </dsp:txBody>
      <dsp:txXfrm>
        <a:off x="4819331" y="2637148"/>
        <a:ext cx="1770029" cy="1536302"/>
      </dsp:txXfrm>
    </dsp:sp>
    <dsp:sp modelId="{4F5A5570-962E-45F0-A4F5-F60508A36162}">
      <dsp:nvSpPr>
        <dsp:cNvPr id="0" name=""/>
        <dsp:cNvSpPr/>
      </dsp:nvSpPr>
      <dsp:spPr>
        <a:xfrm>
          <a:off x="6844449" y="2392424"/>
          <a:ext cx="1865623" cy="16909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2ADD34-8E45-44CA-8C35-F6CACC228E66}">
      <dsp:nvSpPr>
        <dsp:cNvPr id="0" name=""/>
        <dsp:cNvSpPr/>
      </dsp:nvSpPr>
      <dsp:spPr>
        <a:xfrm>
          <a:off x="7051741" y="2589351"/>
          <a:ext cx="1865623" cy="16909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Risk Management:</a:t>
          </a:r>
          <a:r>
            <a:rPr lang="en-US" sz="1100" kern="1200" dirty="0"/>
            <a:t> Recognizing that poor ESG practices can pose significant financial risks (</a:t>
          </a:r>
          <a:r>
            <a:rPr lang="en-US" sz="1100" kern="1200" dirty="0" err="1"/>
            <a:t>eg</a:t>
          </a:r>
          <a:r>
            <a:rPr lang="en-US" sz="1100" kern="1200" dirty="0"/>
            <a:t>, regulatory fines, reputational damage, operational disruptions due to climate change</a:t>
          </a:r>
          <a:r>
            <a:rPr lang="en-US" sz="800" kern="1200" dirty="0"/>
            <a:t>)</a:t>
          </a:r>
          <a:endParaRPr lang="en-KE" sz="800" kern="1200" dirty="0"/>
        </a:p>
      </dsp:txBody>
      <dsp:txXfrm>
        <a:off x="7101266" y="2638876"/>
        <a:ext cx="1766573" cy="1591854"/>
      </dsp:txXfrm>
    </dsp:sp>
    <dsp:sp modelId="{17248F92-E8B1-4FC0-B15B-E1AA9B96D733}">
      <dsp:nvSpPr>
        <dsp:cNvPr id="0" name=""/>
        <dsp:cNvSpPr/>
      </dsp:nvSpPr>
      <dsp:spPr>
        <a:xfrm>
          <a:off x="9124656" y="2392424"/>
          <a:ext cx="1865623" cy="172799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E09DE3-0F49-4C05-8F1D-29F7DD65D2F1}">
      <dsp:nvSpPr>
        <dsp:cNvPr id="0" name=""/>
        <dsp:cNvSpPr/>
      </dsp:nvSpPr>
      <dsp:spPr>
        <a:xfrm>
          <a:off x="9331948" y="2589351"/>
          <a:ext cx="1865623" cy="172799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t>Stakeholder Consideration:</a:t>
          </a:r>
          <a:r>
            <a:rPr lang="en-US" sz="1100" kern="1200" dirty="0"/>
            <a:t> Consider the interests of a broader range of stakeholders beyond just shareholders, including employees, communities, and the environment</a:t>
          </a:r>
          <a:r>
            <a:rPr lang="en-US" sz="800" kern="1200" dirty="0"/>
            <a:t>.</a:t>
          </a:r>
          <a:endParaRPr lang="en-KE" sz="800" kern="1200" dirty="0"/>
        </a:p>
      </dsp:txBody>
      <dsp:txXfrm>
        <a:off x="9382559" y="2639962"/>
        <a:ext cx="1764401" cy="162677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1C7562-6098-43E6-9370-B6B8BC96C8A2}">
      <dsp:nvSpPr>
        <dsp:cNvPr id="0" name=""/>
        <dsp:cNvSpPr/>
      </dsp:nvSpPr>
      <dsp:spPr>
        <a:xfrm>
          <a:off x="49771" y="0"/>
          <a:ext cx="1748321" cy="874160"/>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KE" sz="1800" b="1" kern="1200" dirty="0"/>
            <a:t>Renewable Energy Leaders:</a:t>
          </a:r>
          <a:endParaRPr lang="en-KE" sz="1800" kern="1200" dirty="0"/>
        </a:p>
      </dsp:txBody>
      <dsp:txXfrm>
        <a:off x="75374" y="25603"/>
        <a:ext cx="1697115" cy="822954"/>
      </dsp:txXfrm>
    </dsp:sp>
    <dsp:sp modelId="{0913D053-4DE8-4CFD-B3A5-5B4281E26A80}">
      <dsp:nvSpPr>
        <dsp:cNvPr id="0" name=""/>
        <dsp:cNvSpPr/>
      </dsp:nvSpPr>
      <dsp:spPr>
        <a:xfrm>
          <a:off x="178883" y="874160"/>
          <a:ext cx="91440" cy="1029275"/>
        </a:xfrm>
        <a:custGeom>
          <a:avLst/>
          <a:gdLst/>
          <a:ahLst/>
          <a:cxnLst/>
          <a:rect l="0" t="0" r="0" b="0"/>
          <a:pathLst>
            <a:path>
              <a:moveTo>
                <a:pt x="45720" y="0"/>
              </a:moveTo>
              <a:lnTo>
                <a:pt x="45720" y="1029275"/>
              </a:lnTo>
              <a:lnTo>
                <a:pt x="50506" y="10292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73785F83-ACA4-4209-B581-3AADB856D021}">
      <dsp:nvSpPr>
        <dsp:cNvPr id="0" name=""/>
        <dsp:cNvSpPr/>
      </dsp:nvSpPr>
      <dsp:spPr>
        <a:xfrm>
          <a:off x="229390" y="1076125"/>
          <a:ext cx="1586468" cy="165461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KE" sz="1100" b="1" kern="1200" dirty="0"/>
            <a:t>Morocco's Noor </a:t>
          </a:r>
          <a:r>
            <a:rPr lang="en-KE" sz="1100" b="1" kern="1200" dirty="0" err="1"/>
            <a:t>Ouarzazate</a:t>
          </a:r>
          <a:r>
            <a:rPr lang="en-KE" sz="1100" b="1" kern="1200" dirty="0"/>
            <a:t>: </a:t>
          </a:r>
          <a:r>
            <a:rPr lang="en-KE" sz="1100" kern="1200" dirty="0"/>
            <a:t>World-leading solar project attracting global funds</a:t>
          </a:r>
          <a:r>
            <a:rPr lang="en-US" sz="1100" kern="1200" dirty="0"/>
            <a:t> </a:t>
          </a:r>
          <a:r>
            <a:rPr lang="en-US" sz="1100" kern="1200" dirty="0" err="1"/>
            <a:t>Aprx</a:t>
          </a:r>
          <a:r>
            <a:rPr lang="en-US" sz="1100" kern="1200" dirty="0"/>
            <a:t>. </a:t>
          </a:r>
          <a:r>
            <a:rPr lang="en-US" sz="1100" b="1" kern="1200" dirty="0"/>
            <a:t>$2 billion USD</a:t>
          </a:r>
          <a:r>
            <a:rPr lang="en-KE" sz="1100" kern="1200" dirty="0"/>
            <a:t> and creating local benefits</a:t>
          </a:r>
          <a:r>
            <a:rPr lang="en-US" sz="1100" kern="1200" dirty="0"/>
            <a:t> </a:t>
          </a:r>
          <a:r>
            <a:rPr lang="en-US" sz="1100" kern="1200" dirty="0" err="1"/>
            <a:t>e.g</a:t>
          </a:r>
          <a:r>
            <a:rPr lang="en-US" sz="1100" kern="1200" dirty="0"/>
            <a:t> </a:t>
          </a:r>
          <a:r>
            <a:rPr lang="en-KE" sz="1100" kern="1200" dirty="0"/>
            <a:t>.</a:t>
          </a:r>
          <a:r>
            <a:rPr lang="en-US" sz="1100" b="1" kern="1200" dirty="0"/>
            <a:t>  Supply power to over 1.1 million Moroccan households</a:t>
          </a:r>
          <a:r>
            <a:rPr lang="en-US" sz="1100" kern="1200" dirty="0"/>
            <a:t>.</a:t>
          </a:r>
          <a:endParaRPr lang="en-KE" sz="1100" kern="1200" dirty="0"/>
        </a:p>
      </dsp:txBody>
      <dsp:txXfrm>
        <a:off x="275856" y="1122591"/>
        <a:ext cx="1493536" cy="1561687"/>
      </dsp:txXfrm>
    </dsp:sp>
    <dsp:sp modelId="{27C1CB9F-AD60-4910-A19C-FEF30832091A}">
      <dsp:nvSpPr>
        <dsp:cNvPr id="0" name=""/>
        <dsp:cNvSpPr/>
      </dsp:nvSpPr>
      <dsp:spPr>
        <a:xfrm>
          <a:off x="224603" y="874160"/>
          <a:ext cx="168947" cy="3331280"/>
        </a:xfrm>
        <a:custGeom>
          <a:avLst/>
          <a:gdLst/>
          <a:ahLst/>
          <a:cxnLst/>
          <a:rect l="0" t="0" r="0" b="0"/>
          <a:pathLst>
            <a:path>
              <a:moveTo>
                <a:pt x="0" y="0"/>
              </a:moveTo>
              <a:lnTo>
                <a:pt x="0" y="3331280"/>
              </a:lnTo>
              <a:lnTo>
                <a:pt x="168947" y="3331280"/>
              </a:lnTo>
            </a:path>
          </a:pathLst>
        </a:custGeom>
        <a:noFill/>
        <a:ln w="1270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583812D-3915-41F4-A1D8-CA860501CD05}">
      <dsp:nvSpPr>
        <dsp:cNvPr id="0" name=""/>
        <dsp:cNvSpPr/>
      </dsp:nvSpPr>
      <dsp:spPr>
        <a:xfrm>
          <a:off x="393550" y="3629452"/>
          <a:ext cx="1398656" cy="115197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KE" sz="1100" b="1" kern="1200" dirty="0"/>
            <a:t>East Africa Geothermal (Kenya, Ethiopia):</a:t>
          </a:r>
          <a:r>
            <a:rPr lang="en-KE" sz="1100" kern="1200" dirty="0"/>
            <a:t> Long-term investments in clean, stable energy sources</a:t>
          </a:r>
          <a:r>
            <a:rPr lang="en-US" sz="1100" kern="1200" dirty="0"/>
            <a:t> </a:t>
          </a:r>
          <a:r>
            <a:rPr lang="en-US" sz="1100" kern="1200" dirty="0" err="1"/>
            <a:t>e.g</a:t>
          </a:r>
          <a:r>
            <a:rPr lang="en-US" sz="1100" kern="1200" dirty="0"/>
            <a:t> </a:t>
          </a:r>
          <a:r>
            <a:rPr lang="en-US" sz="1100" b="1" kern="1200" dirty="0"/>
            <a:t>$ 95M from EIB </a:t>
          </a:r>
          <a:endParaRPr lang="en-KE" sz="900" b="1" kern="1200" dirty="0"/>
        </a:p>
      </dsp:txBody>
      <dsp:txXfrm>
        <a:off x="427290" y="3663192"/>
        <a:ext cx="1331176" cy="1084497"/>
      </dsp:txXfrm>
    </dsp:sp>
    <dsp:sp modelId="{8A36AACB-AA7C-44CA-AD54-7A34E603CB29}">
      <dsp:nvSpPr>
        <dsp:cNvPr id="0" name=""/>
        <dsp:cNvSpPr/>
      </dsp:nvSpPr>
      <dsp:spPr>
        <a:xfrm>
          <a:off x="2240313" y="0"/>
          <a:ext cx="1748321" cy="874160"/>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KE" sz="1800" b="1" kern="1200" dirty="0"/>
            <a:t>Sustainable Agriculture &amp; Agribusiness:</a:t>
          </a:r>
          <a:endParaRPr lang="en-KE" sz="1800" kern="1200" dirty="0"/>
        </a:p>
      </dsp:txBody>
      <dsp:txXfrm>
        <a:off x="2265916" y="25603"/>
        <a:ext cx="1697115" cy="822954"/>
      </dsp:txXfrm>
    </dsp:sp>
    <dsp:sp modelId="{B11FE9B7-4140-4E4C-ABBE-6BADB996B441}">
      <dsp:nvSpPr>
        <dsp:cNvPr id="0" name=""/>
        <dsp:cNvSpPr/>
      </dsp:nvSpPr>
      <dsp:spPr>
        <a:xfrm>
          <a:off x="2369425" y="874160"/>
          <a:ext cx="91440" cy="848280"/>
        </a:xfrm>
        <a:custGeom>
          <a:avLst/>
          <a:gdLst/>
          <a:ahLst/>
          <a:cxnLst/>
          <a:rect l="0" t="0" r="0" b="0"/>
          <a:pathLst>
            <a:path>
              <a:moveTo>
                <a:pt x="45720" y="0"/>
              </a:moveTo>
              <a:lnTo>
                <a:pt x="45720" y="848280"/>
              </a:lnTo>
              <a:lnTo>
                <a:pt x="55982" y="848280"/>
              </a:lnTo>
            </a:path>
          </a:pathLst>
        </a:custGeom>
        <a:noFill/>
        <a:ln w="1270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BCD07A21-D2BF-47A8-B665-449DEFA0C5B8}">
      <dsp:nvSpPr>
        <dsp:cNvPr id="0" name=""/>
        <dsp:cNvSpPr/>
      </dsp:nvSpPr>
      <dsp:spPr>
        <a:xfrm>
          <a:off x="2425407" y="1076125"/>
          <a:ext cx="1759734" cy="129263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KE" sz="1100" b="1" kern="1200" dirty="0"/>
            <a:t>Climate-Smart Agriculture (Ghana, Kenya, Zambia):</a:t>
          </a:r>
          <a:r>
            <a:rPr lang="en-KE" sz="1100" kern="1200" dirty="0"/>
            <a:t> Investments in resilient farming practices and technologies</a:t>
          </a:r>
          <a:r>
            <a:rPr lang="en-US" sz="1100" kern="1200" dirty="0"/>
            <a:t> increases household income from “</a:t>
          </a:r>
          <a:r>
            <a:rPr lang="en-US" sz="1100" b="1" kern="1200" dirty="0"/>
            <a:t>8.6% to 11.1%”</a:t>
          </a:r>
          <a:r>
            <a:rPr lang="en-KE" sz="900" kern="1200" dirty="0"/>
            <a:t>.</a:t>
          </a:r>
        </a:p>
      </dsp:txBody>
      <dsp:txXfrm>
        <a:off x="2463267" y="1113985"/>
        <a:ext cx="1684014" cy="1216910"/>
      </dsp:txXfrm>
    </dsp:sp>
    <dsp:sp modelId="{57656323-3C4C-41F8-A04D-CB2F8C01D70D}">
      <dsp:nvSpPr>
        <dsp:cNvPr id="0" name=""/>
        <dsp:cNvSpPr/>
      </dsp:nvSpPr>
      <dsp:spPr>
        <a:xfrm>
          <a:off x="2415145" y="874160"/>
          <a:ext cx="127036" cy="3132374"/>
        </a:xfrm>
        <a:custGeom>
          <a:avLst/>
          <a:gdLst/>
          <a:ahLst/>
          <a:cxnLst/>
          <a:rect l="0" t="0" r="0" b="0"/>
          <a:pathLst>
            <a:path>
              <a:moveTo>
                <a:pt x="0" y="0"/>
              </a:moveTo>
              <a:lnTo>
                <a:pt x="0" y="3132374"/>
              </a:lnTo>
              <a:lnTo>
                <a:pt x="127036" y="3132374"/>
              </a:lnTo>
            </a:path>
          </a:pathLst>
        </a:custGeom>
        <a:noFill/>
        <a:ln w="1270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B6EDDB09-4422-4706-937D-D09CD1116DFF}">
      <dsp:nvSpPr>
        <dsp:cNvPr id="0" name=""/>
        <dsp:cNvSpPr/>
      </dsp:nvSpPr>
      <dsp:spPr>
        <a:xfrm>
          <a:off x="2542181" y="3292883"/>
          <a:ext cx="1398656" cy="14273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KE" sz="1100" b="1" kern="1200" dirty="0"/>
            <a:t>Ethical Value Chains (Côte d'Ivoire, Ghana Cocoa):</a:t>
          </a:r>
          <a:r>
            <a:rPr lang="en-KE" sz="1100" kern="1200" dirty="0"/>
            <a:t> Companies focusing on fair </a:t>
          </a:r>
          <a:r>
            <a:rPr lang="en-KE" sz="1100" kern="1200" dirty="0" err="1"/>
            <a:t>labor</a:t>
          </a:r>
          <a:r>
            <a:rPr lang="en-KE" sz="1100" kern="1200" dirty="0"/>
            <a:t> and sustainable sourcing.</a:t>
          </a:r>
        </a:p>
      </dsp:txBody>
      <dsp:txXfrm>
        <a:off x="2583146" y="3333848"/>
        <a:ext cx="1316726" cy="1345373"/>
      </dsp:txXfrm>
    </dsp:sp>
    <dsp:sp modelId="{CBB1972A-725C-4E77-8D1F-DFF84899075C}">
      <dsp:nvSpPr>
        <dsp:cNvPr id="0" name=""/>
        <dsp:cNvSpPr/>
      </dsp:nvSpPr>
      <dsp:spPr>
        <a:xfrm>
          <a:off x="4453054" y="0"/>
          <a:ext cx="1748321" cy="874160"/>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KE" sz="1800" b="1" kern="1200"/>
            <a:t>Sustainable Infrastructure:</a:t>
          </a:r>
          <a:endParaRPr lang="en-KE" sz="1800" kern="1200"/>
        </a:p>
      </dsp:txBody>
      <dsp:txXfrm>
        <a:off x="4478657" y="25603"/>
        <a:ext cx="1697115" cy="822954"/>
      </dsp:txXfrm>
    </dsp:sp>
    <dsp:sp modelId="{4A3D2077-CBB5-431F-B518-D49FA9FB4239}">
      <dsp:nvSpPr>
        <dsp:cNvPr id="0" name=""/>
        <dsp:cNvSpPr/>
      </dsp:nvSpPr>
      <dsp:spPr>
        <a:xfrm>
          <a:off x="4581789" y="874160"/>
          <a:ext cx="91440" cy="778041"/>
        </a:xfrm>
        <a:custGeom>
          <a:avLst/>
          <a:gdLst/>
          <a:ahLst/>
          <a:cxnLst/>
          <a:rect l="0" t="0" r="0" b="0"/>
          <a:pathLst>
            <a:path>
              <a:moveTo>
                <a:pt x="46097" y="0"/>
              </a:moveTo>
              <a:lnTo>
                <a:pt x="45720" y="778041"/>
              </a:lnTo>
            </a:path>
          </a:pathLst>
        </a:custGeom>
        <a:noFill/>
        <a:ln w="1270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F76752A6-C960-4372-BE80-22C8ECD568E2}">
      <dsp:nvSpPr>
        <dsp:cNvPr id="0" name=""/>
        <dsp:cNvSpPr/>
      </dsp:nvSpPr>
      <dsp:spPr>
        <a:xfrm>
          <a:off x="4627509" y="1065513"/>
          <a:ext cx="1398656" cy="117337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KE" sz="1100" b="1" kern="1200" dirty="0"/>
            <a:t>Green Buildings &amp; Urban Development (Nairobi, Lagos, Accra):</a:t>
          </a:r>
          <a:r>
            <a:rPr lang="en-KE" sz="1100" kern="1200" dirty="0"/>
            <a:t> Focus on energy efficiency and quality of life.</a:t>
          </a:r>
        </a:p>
      </dsp:txBody>
      <dsp:txXfrm>
        <a:off x="4661876" y="1099880"/>
        <a:ext cx="1329922" cy="1104643"/>
      </dsp:txXfrm>
    </dsp:sp>
    <dsp:sp modelId="{1A6F7A7F-D3C0-4AF6-9E97-0FF5D681061C}">
      <dsp:nvSpPr>
        <dsp:cNvPr id="0" name=""/>
        <dsp:cNvSpPr/>
      </dsp:nvSpPr>
      <dsp:spPr>
        <a:xfrm>
          <a:off x="4581789" y="874160"/>
          <a:ext cx="91440" cy="3266444"/>
        </a:xfrm>
        <a:custGeom>
          <a:avLst/>
          <a:gdLst/>
          <a:ahLst/>
          <a:cxnLst/>
          <a:rect l="0" t="0" r="0" b="0"/>
          <a:pathLst>
            <a:path>
              <a:moveTo>
                <a:pt x="46097" y="0"/>
              </a:moveTo>
              <a:lnTo>
                <a:pt x="45720" y="3266444"/>
              </a:lnTo>
            </a:path>
          </a:pathLst>
        </a:custGeom>
        <a:noFill/>
        <a:ln w="1270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4E313BCD-6B0C-4CE5-881B-1FED76566C8B}">
      <dsp:nvSpPr>
        <dsp:cNvPr id="0" name=""/>
        <dsp:cNvSpPr/>
      </dsp:nvSpPr>
      <dsp:spPr>
        <a:xfrm>
          <a:off x="4627509" y="3492585"/>
          <a:ext cx="1398656" cy="129603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KE" sz="1100" b="1" kern="1200" dirty="0"/>
            <a:t>Sustainable Water Management (South Africa, Egypt):</a:t>
          </a:r>
          <a:r>
            <a:rPr lang="en-KE" sz="1100" kern="1200" dirty="0"/>
            <a:t> Investments in efficient water use and treatment</a:t>
          </a:r>
          <a:r>
            <a:rPr lang="en-KE" sz="900" kern="1200" dirty="0"/>
            <a:t>.</a:t>
          </a:r>
        </a:p>
      </dsp:txBody>
      <dsp:txXfrm>
        <a:off x="4665469" y="3530545"/>
        <a:ext cx="1322736" cy="1220119"/>
      </dsp:txXfrm>
    </dsp:sp>
    <dsp:sp modelId="{1D63F871-C442-45D9-9BA8-B34D36A22C9E}">
      <dsp:nvSpPr>
        <dsp:cNvPr id="0" name=""/>
        <dsp:cNvSpPr/>
      </dsp:nvSpPr>
      <dsp:spPr>
        <a:xfrm>
          <a:off x="6680922" y="0"/>
          <a:ext cx="1748321" cy="874160"/>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KE" sz="1800" b="1" kern="1200" dirty="0"/>
            <a:t>Forestry &amp; Conservation:</a:t>
          </a:r>
          <a:endParaRPr lang="en-KE" sz="1800" kern="1200" dirty="0"/>
        </a:p>
      </dsp:txBody>
      <dsp:txXfrm>
        <a:off x="6706525" y="25603"/>
        <a:ext cx="1697115" cy="822954"/>
      </dsp:txXfrm>
    </dsp:sp>
    <dsp:sp modelId="{CAD86BF1-8E0B-4036-9B2C-4146B9620C76}">
      <dsp:nvSpPr>
        <dsp:cNvPr id="0" name=""/>
        <dsp:cNvSpPr/>
      </dsp:nvSpPr>
      <dsp:spPr>
        <a:xfrm>
          <a:off x="6810035" y="874160"/>
          <a:ext cx="91440" cy="826015"/>
        </a:xfrm>
        <a:custGeom>
          <a:avLst/>
          <a:gdLst/>
          <a:ahLst/>
          <a:cxnLst/>
          <a:rect l="0" t="0" r="0" b="0"/>
          <a:pathLst>
            <a:path>
              <a:moveTo>
                <a:pt x="45720" y="0"/>
              </a:moveTo>
              <a:lnTo>
                <a:pt x="45720" y="826015"/>
              </a:lnTo>
              <a:lnTo>
                <a:pt x="61297" y="826015"/>
              </a:lnTo>
            </a:path>
          </a:pathLst>
        </a:custGeom>
        <a:noFill/>
        <a:ln w="1270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30C07D7E-DCC4-4901-BE46-7FD5835CAAEF}">
      <dsp:nvSpPr>
        <dsp:cNvPr id="0" name=""/>
        <dsp:cNvSpPr/>
      </dsp:nvSpPr>
      <dsp:spPr>
        <a:xfrm>
          <a:off x="6871332" y="1023046"/>
          <a:ext cx="1398656" cy="135425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KE" sz="1100" b="1" kern="1200" dirty="0"/>
            <a:t>Sustainable Forestry &amp; Reforestation (Madagascar, Uganda):</a:t>
          </a:r>
          <a:r>
            <a:rPr lang="en-KE" sz="1100" kern="1200" dirty="0"/>
            <a:t> Balancing economic and environmental benefits.</a:t>
          </a:r>
        </a:p>
      </dsp:txBody>
      <dsp:txXfrm>
        <a:off x="6910997" y="1062711"/>
        <a:ext cx="1319326" cy="1274928"/>
      </dsp:txXfrm>
    </dsp:sp>
    <dsp:sp modelId="{2DD9D609-550F-4134-8693-776974D58934}">
      <dsp:nvSpPr>
        <dsp:cNvPr id="0" name=""/>
        <dsp:cNvSpPr/>
      </dsp:nvSpPr>
      <dsp:spPr>
        <a:xfrm>
          <a:off x="6804241" y="874160"/>
          <a:ext cx="91440" cy="2942428"/>
        </a:xfrm>
        <a:custGeom>
          <a:avLst/>
          <a:gdLst/>
          <a:ahLst/>
          <a:cxnLst/>
          <a:rect l="0" t="0" r="0" b="0"/>
          <a:pathLst>
            <a:path>
              <a:moveTo>
                <a:pt x="51513" y="0"/>
              </a:moveTo>
              <a:lnTo>
                <a:pt x="45720" y="2942428"/>
              </a:lnTo>
            </a:path>
          </a:pathLst>
        </a:custGeom>
        <a:noFill/>
        <a:ln w="1270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06091F71-CD65-4281-9F57-C23F2A8FAFD2}">
      <dsp:nvSpPr>
        <dsp:cNvPr id="0" name=""/>
        <dsp:cNvSpPr/>
      </dsp:nvSpPr>
      <dsp:spPr>
        <a:xfrm>
          <a:off x="6849961" y="3120586"/>
          <a:ext cx="1398656" cy="13920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KE" sz="1100" b="1" kern="1200" dirty="0"/>
            <a:t>Ecotourism with Community Focus (Kenya, Tanzania, Botswana):</a:t>
          </a:r>
          <a:r>
            <a:rPr lang="en-KE" sz="1100" kern="1200" dirty="0"/>
            <a:t> Conservation efforts that support local economies.</a:t>
          </a:r>
        </a:p>
      </dsp:txBody>
      <dsp:txXfrm>
        <a:off x="6890731" y="3161356"/>
        <a:ext cx="1317116" cy="1310464"/>
      </dsp:txXfrm>
    </dsp:sp>
    <dsp:sp modelId="{C437320D-DBE8-4775-8972-326F5EBF340E}">
      <dsp:nvSpPr>
        <dsp:cNvPr id="0" name=""/>
        <dsp:cNvSpPr/>
      </dsp:nvSpPr>
      <dsp:spPr>
        <a:xfrm>
          <a:off x="8754834" y="0"/>
          <a:ext cx="1748321" cy="874160"/>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KE" sz="1800" b="1" kern="1200" dirty="0"/>
            <a:t>Financial Inclusion &amp; Impact:</a:t>
          </a:r>
          <a:endParaRPr lang="en-KE" sz="1800" kern="1200" dirty="0"/>
        </a:p>
      </dsp:txBody>
      <dsp:txXfrm>
        <a:off x="8780437" y="25603"/>
        <a:ext cx="1697115" cy="822954"/>
      </dsp:txXfrm>
    </dsp:sp>
    <dsp:sp modelId="{5643836E-680A-4545-BBA5-9114288E8069}">
      <dsp:nvSpPr>
        <dsp:cNvPr id="0" name=""/>
        <dsp:cNvSpPr/>
      </dsp:nvSpPr>
      <dsp:spPr>
        <a:xfrm>
          <a:off x="8883946" y="874160"/>
          <a:ext cx="91440" cy="548805"/>
        </a:xfrm>
        <a:custGeom>
          <a:avLst/>
          <a:gdLst/>
          <a:ahLst/>
          <a:cxnLst/>
          <a:rect l="0" t="0" r="0" b="0"/>
          <a:pathLst>
            <a:path>
              <a:moveTo>
                <a:pt x="45720" y="0"/>
              </a:moveTo>
              <a:lnTo>
                <a:pt x="45720" y="548805"/>
              </a:lnTo>
              <a:lnTo>
                <a:pt x="66615" y="548805"/>
              </a:lnTo>
            </a:path>
          </a:pathLst>
        </a:custGeom>
        <a:noFill/>
        <a:ln w="1270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1882D672-8983-446E-81E1-B4EAAB860408}">
      <dsp:nvSpPr>
        <dsp:cNvPr id="0" name=""/>
        <dsp:cNvSpPr/>
      </dsp:nvSpPr>
      <dsp:spPr>
        <a:xfrm>
          <a:off x="8950562" y="985886"/>
          <a:ext cx="1398656" cy="87416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KE" sz="1100" b="1" kern="1200" dirty="0"/>
            <a:t>Microfinance with Sustainability:</a:t>
          </a:r>
          <a:r>
            <a:rPr lang="en-KE" sz="1100" kern="1200" dirty="0"/>
            <a:t> Supporting sustainable small businesses</a:t>
          </a:r>
          <a:r>
            <a:rPr lang="en-KE" sz="900" kern="1200" dirty="0"/>
            <a:t>.</a:t>
          </a:r>
        </a:p>
      </dsp:txBody>
      <dsp:txXfrm>
        <a:off x="8976165" y="1011489"/>
        <a:ext cx="1347450" cy="822954"/>
      </dsp:txXfrm>
    </dsp:sp>
    <dsp:sp modelId="{9558A7F6-7EF3-4977-B644-02521F55FCF6}">
      <dsp:nvSpPr>
        <dsp:cNvPr id="0" name=""/>
        <dsp:cNvSpPr/>
      </dsp:nvSpPr>
      <dsp:spPr>
        <a:xfrm>
          <a:off x="8929666" y="874160"/>
          <a:ext cx="174832" cy="2907313"/>
        </a:xfrm>
        <a:custGeom>
          <a:avLst/>
          <a:gdLst/>
          <a:ahLst/>
          <a:cxnLst/>
          <a:rect l="0" t="0" r="0" b="0"/>
          <a:pathLst>
            <a:path>
              <a:moveTo>
                <a:pt x="0" y="0"/>
              </a:moveTo>
              <a:lnTo>
                <a:pt x="0" y="2907313"/>
              </a:lnTo>
              <a:lnTo>
                <a:pt x="174832" y="2907313"/>
              </a:lnTo>
            </a:path>
          </a:pathLst>
        </a:custGeom>
        <a:noFill/>
        <a:ln w="1270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B85D53C2-96F9-49A7-9CAA-25A96DA31B25}">
      <dsp:nvSpPr>
        <dsp:cNvPr id="0" name=""/>
        <dsp:cNvSpPr/>
      </dsp:nvSpPr>
      <dsp:spPr>
        <a:xfrm>
          <a:off x="9104498" y="3087193"/>
          <a:ext cx="1398656" cy="138856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KE" sz="1100" b="1" kern="1200" dirty="0"/>
            <a:t>Dedicated Impact Investment Funds:</a:t>
          </a:r>
          <a:r>
            <a:rPr lang="en-KE" sz="1100" kern="1200" dirty="0"/>
            <a:t> Investing in businesses with measurable social and environmental impact</a:t>
          </a:r>
          <a:r>
            <a:rPr lang="en-KE" sz="900" kern="1200" dirty="0"/>
            <a:t>.</a:t>
          </a:r>
        </a:p>
      </dsp:txBody>
      <dsp:txXfrm>
        <a:off x="9145168" y="3127863"/>
        <a:ext cx="1317316" cy="130722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434624-B06C-4F0B-ABD8-A45258D15613}">
      <dsp:nvSpPr>
        <dsp:cNvPr id="0" name=""/>
        <dsp:cNvSpPr/>
      </dsp:nvSpPr>
      <dsp:spPr>
        <a:xfrm>
          <a:off x="52887" y="186945"/>
          <a:ext cx="2822641" cy="219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40640" rIns="113792" bIns="40640" numCol="1" spcCol="1270" anchor="ctr" anchorCtr="0">
          <a:noAutofit/>
        </a:bodyPr>
        <a:lstStyle/>
        <a:p>
          <a:pPr marL="0" lvl="0" indent="0" algn="r" defTabSz="711200">
            <a:lnSpc>
              <a:spcPct val="90000"/>
            </a:lnSpc>
            <a:spcBef>
              <a:spcPct val="0"/>
            </a:spcBef>
            <a:spcAft>
              <a:spcPct val="35000"/>
            </a:spcAft>
            <a:buNone/>
          </a:pPr>
          <a:r>
            <a:rPr lang="en-US" sz="1600" b="1" kern="1200" dirty="0">
              <a:highlight>
                <a:srgbClr val="00FF00"/>
              </a:highlight>
            </a:rPr>
            <a:t>Background</a:t>
          </a:r>
          <a:endParaRPr lang="en-KE" sz="1600" b="1" kern="1200" dirty="0">
            <a:highlight>
              <a:srgbClr val="00FF00"/>
            </a:highlight>
          </a:endParaRPr>
        </a:p>
      </dsp:txBody>
      <dsp:txXfrm>
        <a:off x="52887" y="186945"/>
        <a:ext cx="2822641" cy="219946"/>
      </dsp:txXfrm>
    </dsp:sp>
    <dsp:sp modelId="{E4F7014D-31C9-4B9D-960E-273A14F6ED1D}">
      <dsp:nvSpPr>
        <dsp:cNvPr id="0" name=""/>
        <dsp:cNvSpPr/>
      </dsp:nvSpPr>
      <dsp:spPr>
        <a:xfrm>
          <a:off x="2836141" y="394"/>
          <a:ext cx="564528" cy="219946"/>
        </a:xfrm>
        <a:prstGeom prst="leftBrace">
          <a:avLst>
            <a:gd name="adj1" fmla="val 35000"/>
            <a:gd name="adj2" fmla="val 50000"/>
          </a:avLst>
        </a:pr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3CB203E-313A-4F3A-87E0-26FB756F1CDD}">
      <dsp:nvSpPr>
        <dsp:cNvPr id="0" name=""/>
        <dsp:cNvSpPr/>
      </dsp:nvSpPr>
      <dsp:spPr>
        <a:xfrm>
          <a:off x="13500" y="233137"/>
          <a:ext cx="6170187" cy="2604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35560" rIns="99568" bIns="35560" numCol="1" spcCol="1270" anchor="ctr" anchorCtr="0">
          <a:noAutofit/>
        </a:bodyPr>
        <a:lstStyle/>
        <a:p>
          <a:pPr marL="0" lvl="0" indent="0" algn="l" defTabSz="622300">
            <a:lnSpc>
              <a:spcPct val="90000"/>
            </a:lnSpc>
            <a:spcBef>
              <a:spcPct val="0"/>
            </a:spcBef>
            <a:spcAft>
              <a:spcPct val="35000"/>
            </a:spcAft>
            <a:buNone/>
          </a:pPr>
          <a:r>
            <a:rPr lang="en-US" sz="1400" i="1" kern="1200" dirty="0"/>
            <a:t>The Sahel region of Africa (including countries like Senegal, Mali, Burkina Faso, Niger, and Chad) is highly vulnerable to the impacts of climate change. Increasing temperatures, erratic rainfall patterns, and prolonged droughts are compounding  existing challenges of land degradation, food insecurity, and poverty. Agriculture is the backbone of these economies, employing a significant portion of the population and contributing substantially to GDP. Traditional farming practices are often rain-fed and highly prone to these climate shifts.</a:t>
          </a:r>
          <a:endParaRPr lang="en-KE" sz="1400" kern="1200" dirty="0"/>
        </a:p>
      </dsp:txBody>
      <dsp:txXfrm>
        <a:off x="13500" y="233137"/>
        <a:ext cx="6170187" cy="2604164"/>
      </dsp:txXfrm>
    </dsp:sp>
    <dsp:sp modelId="{6FDF24F7-1FFA-47F9-B6CB-18D8673BC5A6}">
      <dsp:nvSpPr>
        <dsp:cNvPr id="0" name=""/>
        <dsp:cNvSpPr/>
      </dsp:nvSpPr>
      <dsp:spPr>
        <a:xfrm>
          <a:off x="6183687" y="640467"/>
          <a:ext cx="564528" cy="1789503"/>
        </a:xfrm>
        <a:prstGeom prst="leftBrace">
          <a:avLst>
            <a:gd name="adj1" fmla="val 35000"/>
            <a:gd name="adj2" fmla="val 50000"/>
          </a:avLst>
        </a:pr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674166B-B841-427D-9B98-04D96F09ADE5}">
      <dsp:nvSpPr>
        <dsp:cNvPr id="0" name=""/>
        <dsp:cNvSpPr/>
      </dsp:nvSpPr>
      <dsp:spPr>
        <a:xfrm>
          <a:off x="13500" y="3874667"/>
          <a:ext cx="2822641" cy="219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40640" rIns="113792" bIns="40640" numCol="1" spcCol="1270" anchor="ctr" anchorCtr="0">
          <a:noAutofit/>
        </a:bodyPr>
        <a:lstStyle/>
        <a:p>
          <a:pPr marL="0" lvl="0" indent="0" algn="r" defTabSz="711200">
            <a:lnSpc>
              <a:spcPct val="90000"/>
            </a:lnSpc>
            <a:spcBef>
              <a:spcPct val="0"/>
            </a:spcBef>
            <a:spcAft>
              <a:spcPct val="35000"/>
            </a:spcAft>
            <a:buNone/>
          </a:pPr>
          <a:r>
            <a:rPr lang="en-US" sz="1600" b="1" i="0" kern="1200" dirty="0">
              <a:highlight>
                <a:srgbClr val="FF0000"/>
              </a:highlight>
            </a:rPr>
            <a:t>Ask</a:t>
          </a:r>
          <a:endParaRPr lang="en-KE" sz="1600" kern="1200" dirty="0">
            <a:highlight>
              <a:srgbClr val="FF0000"/>
            </a:highlight>
          </a:endParaRPr>
        </a:p>
      </dsp:txBody>
      <dsp:txXfrm>
        <a:off x="13500" y="3874667"/>
        <a:ext cx="2822641" cy="219946"/>
      </dsp:txXfrm>
    </dsp:sp>
    <dsp:sp modelId="{9221F30A-8ABF-46BC-969E-C34BCA1D0EF2}">
      <dsp:nvSpPr>
        <dsp:cNvPr id="0" name=""/>
        <dsp:cNvSpPr/>
      </dsp:nvSpPr>
      <dsp:spPr>
        <a:xfrm>
          <a:off x="2836141" y="3269815"/>
          <a:ext cx="564528" cy="1429650"/>
        </a:xfrm>
        <a:prstGeom prst="leftBrace">
          <a:avLst>
            <a:gd name="adj1" fmla="val 35000"/>
            <a:gd name="adj2" fmla="val 50000"/>
          </a:avLst>
        </a:pr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64153F1-A7BF-4BC6-B3B4-2002DC241F0A}">
      <dsp:nvSpPr>
        <dsp:cNvPr id="0" name=""/>
        <dsp:cNvSpPr/>
      </dsp:nvSpPr>
      <dsp:spPr>
        <a:xfrm>
          <a:off x="3626481" y="2850098"/>
          <a:ext cx="7650582" cy="2269084"/>
        </a:xfrm>
        <a:prstGeom prst="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Identify Climate-Related Risks faced by the Sahel region due to climate change.</a:t>
          </a:r>
          <a:endParaRPr lang="en-KE" sz="1400" kern="1200" dirty="0"/>
        </a:p>
        <a:p>
          <a:pPr marL="114300" lvl="1" indent="-114300" algn="l" defTabSz="622300">
            <a:lnSpc>
              <a:spcPct val="90000"/>
            </a:lnSpc>
            <a:spcBef>
              <a:spcPct val="0"/>
            </a:spcBef>
            <a:spcAft>
              <a:spcPct val="15000"/>
            </a:spcAft>
            <a:buChar char="•"/>
          </a:pPr>
          <a:r>
            <a:rPr lang="en-US" sz="1400" kern="1200" dirty="0"/>
            <a:t>Identify Climate-Related Opportunities </a:t>
          </a:r>
          <a:r>
            <a:rPr lang="en-US" sz="1400" kern="1200" dirty="0" err="1"/>
            <a:t>i.e</a:t>
          </a:r>
          <a:r>
            <a:rPr lang="en-US" sz="1400" kern="1200" dirty="0"/>
            <a:t> potential business and investment opportunities that arise from these risks</a:t>
          </a:r>
          <a:endParaRPr lang="en-KE" sz="1400" kern="1200" dirty="0"/>
        </a:p>
        <a:p>
          <a:pPr marL="114300" lvl="1" indent="-114300" algn="l" defTabSz="622300">
            <a:lnSpc>
              <a:spcPct val="90000"/>
            </a:lnSpc>
            <a:spcBef>
              <a:spcPct val="0"/>
            </a:spcBef>
            <a:spcAft>
              <a:spcPct val="15000"/>
            </a:spcAft>
            <a:buChar char="•"/>
          </a:pPr>
          <a:r>
            <a:rPr lang="en-US" sz="1400" kern="1200" dirty="0"/>
            <a:t>Outline the potential outcomes of both inaction and successful interventions</a:t>
          </a:r>
          <a:endParaRPr lang="en-KE" sz="1400" kern="1200" dirty="0"/>
        </a:p>
        <a:p>
          <a:pPr marL="114300" lvl="1" indent="-114300" algn="l" defTabSz="622300">
            <a:lnSpc>
              <a:spcPct val="90000"/>
            </a:lnSpc>
            <a:spcBef>
              <a:spcPct val="0"/>
            </a:spcBef>
            <a:spcAft>
              <a:spcPct val="15000"/>
            </a:spcAft>
            <a:buChar char="•"/>
          </a:pPr>
          <a:r>
            <a:rPr lang="en-US" sz="1400" kern="1200" dirty="0"/>
            <a:t>Analyze how environmental, social, and governance factors are interconnected with these risks, opportunities, and outcomes, and how ESG considerations can guide sustainable investment decisions</a:t>
          </a:r>
          <a:endParaRPr lang="en-KE" sz="1400" kern="1200" dirty="0"/>
        </a:p>
        <a:p>
          <a:pPr marL="114300" lvl="1" indent="-114300" algn="l" defTabSz="622300">
            <a:lnSpc>
              <a:spcPct val="90000"/>
            </a:lnSpc>
            <a:spcBef>
              <a:spcPct val="0"/>
            </a:spcBef>
            <a:spcAft>
              <a:spcPct val="15000"/>
            </a:spcAft>
            <a:buChar char="•"/>
          </a:pPr>
          <a:r>
            <a:rPr lang="en-US" sz="1400" kern="1200" dirty="0"/>
            <a:t>How is this case study  relevant to other emerging markets facing similar climate vulnerabilities and development challenges.</a:t>
          </a:r>
          <a:endParaRPr lang="en-KE" sz="1400" kern="1200" dirty="0"/>
        </a:p>
      </dsp:txBody>
      <dsp:txXfrm>
        <a:off x="3626481" y="2850098"/>
        <a:ext cx="7650582" cy="226908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E8EA8A-4D15-43D5-893F-15B7EA2E9CB4}">
      <dsp:nvSpPr>
        <dsp:cNvPr id="0" name=""/>
        <dsp:cNvSpPr/>
      </dsp:nvSpPr>
      <dsp:spPr>
        <a:xfrm rot="16200000">
          <a:off x="-2044894" y="2851002"/>
          <a:ext cx="4621898" cy="3215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83594" bIns="0" numCol="1" spcCol="1270" anchor="t" anchorCtr="0">
          <a:noAutofit/>
        </a:bodyPr>
        <a:lstStyle/>
        <a:p>
          <a:pPr marL="0" lvl="0" indent="0" algn="r" defTabSz="533400">
            <a:lnSpc>
              <a:spcPct val="90000"/>
            </a:lnSpc>
            <a:spcBef>
              <a:spcPct val="0"/>
            </a:spcBef>
            <a:spcAft>
              <a:spcPct val="35000"/>
            </a:spcAft>
            <a:buNone/>
          </a:pPr>
          <a:r>
            <a:rPr lang="en-KE" sz="1200" b="1" kern="1200" dirty="0"/>
            <a:t>Climate-Related Risks:</a:t>
          </a:r>
          <a:endParaRPr lang="en-KE" sz="1200" kern="1200" dirty="0"/>
        </a:p>
      </dsp:txBody>
      <dsp:txXfrm>
        <a:off x="-2044894" y="2851002"/>
        <a:ext cx="4621898" cy="321555"/>
      </dsp:txXfrm>
    </dsp:sp>
    <dsp:sp modelId="{4687C1CA-1F4F-42CD-9A43-27FC69EE3ACA}">
      <dsp:nvSpPr>
        <dsp:cNvPr id="0" name=""/>
        <dsp:cNvSpPr/>
      </dsp:nvSpPr>
      <dsp:spPr>
        <a:xfrm>
          <a:off x="426832" y="700830"/>
          <a:ext cx="1601685" cy="4621898"/>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8232" tIns="283594" rIns="78232" bIns="78232" numCol="1" spcCol="1270" anchor="t" anchorCtr="0">
          <a:noAutofit/>
        </a:bodyPr>
        <a:lstStyle/>
        <a:p>
          <a:pPr marL="57150" lvl="1" indent="-57150" algn="l" defTabSz="488950">
            <a:lnSpc>
              <a:spcPct val="90000"/>
            </a:lnSpc>
            <a:spcBef>
              <a:spcPct val="0"/>
            </a:spcBef>
            <a:spcAft>
              <a:spcPct val="15000"/>
            </a:spcAft>
            <a:buChar char="•"/>
          </a:pPr>
          <a:r>
            <a:rPr lang="en-KE" sz="1100" kern="1200" dirty="0"/>
            <a:t>Reduced crop yields &amp; livestock losses → Food insecurity</a:t>
          </a:r>
        </a:p>
        <a:p>
          <a:pPr marL="57150" lvl="1" indent="-57150" algn="l" defTabSz="488950">
            <a:lnSpc>
              <a:spcPct val="90000"/>
            </a:lnSpc>
            <a:spcBef>
              <a:spcPct val="0"/>
            </a:spcBef>
            <a:spcAft>
              <a:spcPct val="15000"/>
            </a:spcAft>
            <a:buChar char="•"/>
          </a:pPr>
          <a:r>
            <a:rPr lang="en-KE" sz="1100" kern="1200" dirty="0"/>
            <a:t>Water scarcity → Competition &amp; hardship</a:t>
          </a:r>
        </a:p>
        <a:p>
          <a:pPr marL="57150" lvl="1" indent="-57150" algn="l" defTabSz="488950">
            <a:lnSpc>
              <a:spcPct val="90000"/>
            </a:lnSpc>
            <a:spcBef>
              <a:spcPct val="0"/>
            </a:spcBef>
            <a:spcAft>
              <a:spcPct val="15000"/>
            </a:spcAft>
            <a:buChar char="•"/>
          </a:pPr>
          <a:r>
            <a:rPr lang="en-KE" sz="1100" kern="1200" dirty="0"/>
            <a:t>Land degradation → Reduced productivity</a:t>
          </a:r>
        </a:p>
        <a:p>
          <a:pPr marL="57150" lvl="1" indent="-57150" algn="l" defTabSz="488950">
            <a:lnSpc>
              <a:spcPct val="90000"/>
            </a:lnSpc>
            <a:spcBef>
              <a:spcPct val="0"/>
            </a:spcBef>
            <a:spcAft>
              <a:spcPct val="15000"/>
            </a:spcAft>
            <a:buChar char="•"/>
          </a:pPr>
          <a:r>
            <a:rPr lang="en-KE" sz="1100" kern="1200" dirty="0"/>
            <a:t>Climate-induced migration &amp; potential conflict</a:t>
          </a:r>
        </a:p>
      </dsp:txBody>
      <dsp:txXfrm>
        <a:off x="426832" y="700830"/>
        <a:ext cx="1601685" cy="4621898"/>
      </dsp:txXfrm>
    </dsp:sp>
    <dsp:sp modelId="{270454CE-8DA6-4645-8AC0-C1FA9FBB3411}">
      <dsp:nvSpPr>
        <dsp:cNvPr id="0" name=""/>
        <dsp:cNvSpPr/>
      </dsp:nvSpPr>
      <dsp:spPr>
        <a:xfrm>
          <a:off x="105277" y="276377"/>
          <a:ext cx="643110" cy="643110"/>
        </a:xfrm>
        <a:prstGeom prst="rect">
          <a:avLst/>
        </a:prstGeom>
        <a:blipFill>
          <a:blip xmlns:r="http://schemas.openxmlformats.org/officeDocument/2006/relationships" r:embed="rId1"/>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C52EBADD-BB12-41AB-8245-C62B54A5C6A0}">
      <dsp:nvSpPr>
        <dsp:cNvPr id="0" name=""/>
        <dsp:cNvSpPr/>
      </dsp:nvSpPr>
      <dsp:spPr>
        <a:xfrm rot="16200000">
          <a:off x="295836" y="2851002"/>
          <a:ext cx="4621898" cy="3215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83594" bIns="0" numCol="1" spcCol="1270" anchor="t" anchorCtr="0">
          <a:noAutofit/>
        </a:bodyPr>
        <a:lstStyle/>
        <a:p>
          <a:pPr marL="0" lvl="0" indent="0" algn="r" defTabSz="533400">
            <a:lnSpc>
              <a:spcPct val="90000"/>
            </a:lnSpc>
            <a:spcBef>
              <a:spcPct val="0"/>
            </a:spcBef>
            <a:spcAft>
              <a:spcPct val="35000"/>
            </a:spcAft>
            <a:buNone/>
          </a:pPr>
          <a:r>
            <a:rPr lang="en-KE" sz="1200" b="1" kern="1200"/>
            <a:t>ESG Links:</a:t>
          </a:r>
          <a:endParaRPr lang="en-KE" sz="1200" kern="1200"/>
        </a:p>
      </dsp:txBody>
      <dsp:txXfrm>
        <a:off x="295836" y="2851002"/>
        <a:ext cx="4621898" cy="321555"/>
      </dsp:txXfrm>
    </dsp:sp>
    <dsp:sp modelId="{44E149EC-5990-447A-A309-1C3C78D168D2}">
      <dsp:nvSpPr>
        <dsp:cNvPr id="0" name=""/>
        <dsp:cNvSpPr/>
      </dsp:nvSpPr>
      <dsp:spPr>
        <a:xfrm>
          <a:off x="2767562" y="700830"/>
          <a:ext cx="1601685" cy="4621898"/>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8232" tIns="283594" rIns="78232" bIns="78232" numCol="1" spcCol="1270" anchor="t" anchorCtr="0">
          <a:noAutofit/>
        </a:bodyPr>
        <a:lstStyle/>
        <a:p>
          <a:pPr marL="57150" lvl="1" indent="-57150" algn="l" defTabSz="488950">
            <a:lnSpc>
              <a:spcPct val="90000"/>
            </a:lnSpc>
            <a:spcBef>
              <a:spcPct val="0"/>
            </a:spcBef>
            <a:spcAft>
              <a:spcPct val="15000"/>
            </a:spcAft>
            <a:buChar char="•"/>
          </a:pPr>
          <a:r>
            <a:rPr lang="en-KE" sz="1100" b="1" kern="1200" dirty="0"/>
            <a:t>E:</a:t>
          </a:r>
          <a:r>
            <a:rPr lang="en-KE" sz="1100" kern="1200" dirty="0"/>
            <a:t> Environmental degradation is the core risk.</a:t>
          </a:r>
        </a:p>
        <a:p>
          <a:pPr marL="57150" lvl="1" indent="-57150" algn="l" defTabSz="488950">
            <a:lnSpc>
              <a:spcPct val="90000"/>
            </a:lnSpc>
            <a:spcBef>
              <a:spcPct val="0"/>
            </a:spcBef>
            <a:spcAft>
              <a:spcPct val="15000"/>
            </a:spcAft>
            <a:buChar char="•"/>
          </a:pPr>
          <a:r>
            <a:rPr lang="en-KE" sz="1100" b="1" kern="1200" dirty="0"/>
            <a:t>S:</a:t>
          </a:r>
          <a:r>
            <a:rPr lang="en-KE" sz="1100" kern="1200" dirty="0"/>
            <a:t> Social impacts include food insecurity, poverty, displacement.</a:t>
          </a:r>
        </a:p>
        <a:p>
          <a:pPr marL="57150" lvl="1" indent="-57150" algn="l" defTabSz="488950">
            <a:lnSpc>
              <a:spcPct val="90000"/>
            </a:lnSpc>
            <a:spcBef>
              <a:spcPct val="0"/>
            </a:spcBef>
            <a:spcAft>
              <a:spcPct val="15000"/>
            </a:spcAft>
            <a:buChar char="•"/>
          </a:pPr>
          <a:r>
            <a:rPr lang="en-KE" sz="1100" b="1" kern="1200" dirty="0"/>
            <a:t>G:</a:t>
          </a:r>
          <a:r>
            <a:rPr lang="en-KE" sz="1100" kern="1200" dirty="0"/>
            <a:t> Good governance is vital for solutions</a:t>
          </a:r>
          <a:r>
            <a:rPr lang="en-KE" sz="900" kern="1200" dirty="0"/>
            <a:t>.</a:t>
          </a:r>
        </a:p>
      </dsp:txBody>
      <dsp:txXfrm>
        <a:off x="2767562" y="700830"/>
        <a:ext cx="1601685" cy="4621898"/>
      </dsp:txXfrm>
    </dsp:sp>
    <dsp:sp modelId="{357D9069-0912-4464-AD45-BAFAF68ECCE3}">
      <dsp:nvSpPr>
        <dsp:cNvPr id="0" name=""/>
        <dsp:cNvSpPr/>
      </dsp:nvSpPr>
      <dsp:spPr>
        <a:xfrm>
          <a:off x="2446007" y="276377"/>
          <a:ext cx="643110" cy="643110"/>
        </a:xfrm>
        <a:prstGeom prst="rect">
          <a:avLst/>
        </a:prstGeom>
        <a:blipFill>
          <a:blip xmlns:r="http://schemas.openxmlformats.org/officeDocument/2006/relationships" r:embed="rId2"/>
          <a:srcRect/>
          <a:stretch>
            <a:fillRect l="-28000" r="-28000"/>
          </a:stretch>
        </a:blipFill>
        <a:ln w="1270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EF3AC75D-6F7A-4C02-A3E7-00338AF1627D}">
      <dsp:nvSpPr>
        <dsp:cNvPr id="0" name=""/>
        <dsp:cNvSpPr/>
      </dsp:nvSpPr>
      <dsp:spPr>
        <a:xfrm rot="16200000">
          <a:off x="2636566" y="2872176"/>
          <a:ext cx="4621898" cy="3215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83594" bIns="0" numCol="1" spcCol="1270" anchor="t" anchorCtr="0">
          <a:noAutofit/>
        </a:bodyPr>
        <a:lstStyle/>
        <a:p>
          <a:pPr marL="0" lvl="0" indent="0" algn="r" defTabSz="533400">
            <a:lnSpc>
              <a:spcPct val="90000"/>
            </a:lnSpc>
            <a:spcBef>
              <a:spcPct val="0"/>
            </a:spcBef>
            <a:spcAft>
              <a:spcPct val="35000"/>
            </a:spcAft>
            <a:buNone/>
          </a:pPr>
          <a:r>
            <a:rPr lang="en-KE" sz="1200" b="1" kern="1200"/>
            <a:t>Climate-Related Opportunities &amp; Sustainable Investing:</a:t>
          </a:r>
          <a:endParaRPr lang="en-KE" sz="1200" kern="1200"/>
        </a:p>
      </dsp:txBody>
      <dsp:txXfrm>
        <a:off x="2636566" y="2872176"/>
        <a:ext cx="4621898" cy="321555"/>
      </dsp:txXfrm>
    </dsp:sp>
    <dsp:sp modelId="{280EFF21-AC35-493E-BD74-125F78C28784}">
      <dsp:nvSpPr>
        <dsp:cNvPr id="0" name=""/>
        <dsp:cNvSpPr/>
      </dsp:nvSpPr>
      <dsp:spPr>
        <a:xfrm>
          <a:off x="4983425" y="422228"/>
          <a:ext cx="2001370" cy="5232358"/>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8232" tIns="283594" rIns="78232" bIns="78232" numCol="1" spcCol="1270" anchor="t" anchorCtr="0">
          <a:noAutofit/>
        </a:bodyPr>
        <a:lstStyle/>
        <a:p>
          <a:pPr marL="57150" lvl="1" indent="-57150" algn="l" defTabSz="488950">
            <a:lnSpc>
              <a:spcPct val="90000"/>
            </a:lnSpc>
            <a:spcBef>
              <a:spcPct val="0"/>
            </a:spcBef>
            <a:spcAft>
              <a:spcPct val="15000"/>
            </a:spcAft>
            <a:buChar char="•"/>
          </a:pPr>
          <a:r>
            <a:rPr lang="en-KE" sz="1100" b="1" kern="1200" dirty="0"/>
            <a:t>Drought-Resilient Agriculture:</a:t>
          </a:r>
          <a:r>
            <a:rPr lang="en-KE" sz="1100" kern="1200" dirty="0"/>
            <a:t> Investing in resilient crops, efficient irrigation. (Addresses E, S; growth potential)</a:t>
          </a:r>
        </a:p>
        <a:p>
          <a:pPr marL="57150" lvl="1" indent="-57150" algn="l" defTabSz="488950">
            <a:lnSpc>
              <a:spcPct val="90000"/>
            </a:lnSpc>
            <a:spcBef>
              <a:spcPct val="0"/>
            </a:spcBef>
            <a:spcAft>
              <a:spcPct val="15000"/>
            </a:spcAft>
            <a:buChar char="•"/>
          </a:pPr>
          <a:r>
            <a:rPr lang="en-KE" sz="1100" b="1" kern="1200" dirty="0"/>
            <a:t>Climate Information Systems:</a:t>
          </a:r>
          <a:r>
            <a:rPr lang="en-KE" sz="1100" kern="1200" dirty="0"/>
            <a:t> Investing in early warnings for farmers. (Enhances resilience E, supports S, tech integration)</a:t>
          </a:r>
        </a:p>
        <a:p>
          <a:pPr marL="57150" lvl="1" indent="-57150" algn="l" defTabSz="488950">
            <a:lnSpc>
              <a:spcPct val="90000"/>
            </a:lnSpc>
            <a:spcBef>
              <a:spcPct val="0"/>
            </a:spcBef>
            <a:spcAft>
              <a:spcPct val="15000"/>
            </a:spcAft>
            <a:buChar char="•"/>
          </a:pPr>
          <a:r>
            <a:rPr lang="en-KE" sz="1100" b="1" kern="1200" dirty="0"/>
            <a:t>Sustainable Land Management:</a:t>
          </a:r>
          <a:r>
            <a:rPr lang="en-KE" sz="1100" kern="1200" dirty="0"/>
            <a:t> Investing in practices to restore land. (Addresses E, long-term benefits)</a:t>
          </a:r>
        </a:p>
        <a:p>
          <a:pPr marL="57150" lvl="1" indent="-57150" algn="l" defTabSz="488950">
            <a:lnSpc>
              <a:spcPct val="90000"/>
            </a:lnSpc>
            <a:spcBef>
              <a:spcPct val="0"/>
            </a:spcBef>
            <a:spcAft>
              <a:spcPct val="15000"/>
            </a:spcAft>
            <a:buChar char="•"/>
          </a:pPr>
          <a:r>
            <a:rPr lang="en-KE" sz="1100" b="1" kern="1200" dirty="0"/>
            <a:t>Diversified Livelihoods:</a:t>
          </a:r>
          <a:r>
            <a:rPr lang="en-KE" sz="1100" kern="1200" dirty="0"/>
            <a:t> Supporting income sources less reliant on rain. (Addresses S, economic benefits)</a:t>
          </a:r>
        </a:p>
        <a:p>
          <a:pPr marL="57150" lvl="1" indent="-57150" algn="l" defTabSz="488950">
            <a:lnSpc>
              <a:spcPct val="90000"/>
            </a:lnSpc>
            <a:spcBef>
              <a:spcPct val="0"/>
            </a:spcBef>
            <a:spcAft>
              <a:spcPct val="15000"/>
            </a:spcAft>
            <a:buChar char="•"/>
          </a:pPr>
          <a:r>
            <a:rPr lang="en-KE" sz="1100" b="1" kern="1200" dirty="0"/>
            <a:t>Value Chains for Resilient Crops:</a:t>
          </a:r>
          <a:r>
            <a:rPr lang="en-KE" sz="1100" kern="1200" dirty="0"/>
            <a:t> Investing in infrastructure for new markets. (Supports S, economic growth)</a:t>
          </a:r>
        </a:p>
      </dsp:txBody>
      <dsp:txXfrm>
        <a:off x="4983425" y="422228"/>
        <a:ext cx="2001370" cy="5232358"/>
      </dsp:txXfrm>
    </dsp:sp>
    <dsp:sp modelId="{00E15D47-3434-43C6-9086-3BAB890D6704}">
      <dsp:nvSpPr>
        <dsp:cNvPr id="0" name=""/>
        <dsp:cNvSpPr/>
      </dsp:nvSpPr>
      <dsp:spPr>
        <a:xfrm>
          <a:off x="4810127" y="3274"/>
          <a:ext cx="435694" cy="685459"/>
        </a:xfrm>
        <a:prstGeom prst="rect">
          <a:avLst/>
        </a:prstGeom>
        <a:blipFill>
          <a:blip xmlns:r="http://schemas.openxmlformats.org/officeDocument/2006/relationships" r:embed="rId3"/>
          <a:srcRect/>
          <a:stretch>
            <a:fillRect l="-8000" r="-8000"/>
          </a:stretch>
        </a:blipFill>
        <a:ln w="1270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DA3A3D4E-4170-4108-B29B-D9D59A59575F}">
      <dsp:nvSpPr>
        <dsp:cNvPr id="0" name=""/>
        <dsp:cNvSpPr/>
      </dsp:nvSpPr>
      <dsp:spPr>
        <a:xfrm rot="16200000">
          <a:off x="5177138" y="2851002"/>
          <a:ext cx="4621898" cy="3215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83594" bIns="0" numCol="1" spcCol="1270" anchor="t" anchorCtr="0">
          <a:noAutofit/>
        </a:bodyPr>
        <a:lstStyle/>
        <a:p>
          <a:pPr marL="0" lvl="0" indent="0" algn="r" defTabSz="533400">
            <a:lnSpc>
              <a:spcPct val="90000"/>
            </a:lnSpc>
            <a:spcBef>
              <a:spcPct val="0"/>
            </a:spcBef>
            <a:spcAft>
              <a:spcPct val="35000"/>
            </a:spcAft>
            <a:buNone/>
          </a:pPr>
          <a:r>
            <a:rPr lang="en-KE" sz="1200" b="1" kern="1200"/>
            <a:t>Potential Outcomes (Positive with Sustainable Investment):</a:t>
          </a:r>
          <a:endParaRPr lang="en-KE" sz="1200" kern="1200"/>
        </a:p>
      </dsp:txBody>
      <dsp:txXfrm>
        <a:off x="5177138" y="2851002"/>
        <a:ext cx="4621898" cy="321555"/>
      </dsp:txXfrm>
    </dsp:sp>
    <dsp:sp modelId="{E41C7FEB-3E55-4EAE-910A-A2516252CCDD}">
      <dsp:nvSpPr>
        <dsp:cNvPr id="0" name=""/>
        <dsp:cNvSpPr/>
      </dsp:nvSpPr>
      <dsp:spPr>
        <a:xfrm>
          <a:off x="7648865" y="700830"/>
          <a:ext cx="1601685" cy="4621898"/>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8232" tIns="283594" rIns="78232" bIns="78232" numCol="1" spcCol="1270" anchor="t" anchorCtr="0">
          <a:noAutofit/>
        </a:bodyPr>
        <a:lstStyle/>
        <a:p>
          <a:pPr marL="57150" lvl="1" indent="-57150" algn="l" defTabSz="488950">
            <a:lnSpc>
              <a:spcPct val="90000"/>
            </a:lnSpc>
            <a:spcBef>
              <a:spcPct val="0"/>
            </a:spcBef>
            <a:spcAft>
              <a:spcPct val="15000"/>
            </a:spcAft>
            <a:buChar char="•"/>
          </a:pPr>
          <a:r>
            <a:rPr lang="en-KE" sz="1100" kern="1200" dirty="0"/>
            <a:t>Increased food security &amp; farmer incomes</a:t>
          </a:r>
        </a:p>
        <a:p>
          <a:pPr marL="57150" lvl="1" indent="-57150" algn="l" defTabSz="488950">
            <a:lnSpc>
              <a:spcPct val="90000"/>
            </a:lnSpc>
            <a:spcBef>
              <a:spcPct val="0"/>
            </a:spcBef>
            <a:spcAft>
              <a:spcPct val="15000"/>
            </a:spcAft>
            <a:buChar char="•"/>
          </a:pPr>
          <a:r>
            <a:rPr lang="en-KE" sz="1100" kern="1200" dirty="0"/>
            <a:t>Enhanced resilience to climate shocks</a:t>
          </a:r>
        </a:p>
        <a:p>
          <a:pPr marL="57150" lvl="1" indent="-57150" algn="l" defTabSz="488950">
            <a:lnSpc>
              <a:spcPct val="90000"/>
            </a:lnSpc>
            <a:spcBef>
              <a:spcPct val="0"/>
            </a:spcBef>
            <a:spcAft>
              <a:spcPct val="15000"/>
            </a:spcAft>
            <a:buChar char="•"/>
          </a:pPr>
          <a:r>
            <a:rPr lang="en-KE" sz="1100" kern="1200" dirty="0"/>
            <a:t>Reduced land degradation</a:t>
          </a:r>
        </a:p>
        <a:p>
          <a:pPr marL="57150" lvl="1" indent="-57150" algn="l" defTabSz="488950">
            <a:lnSpc>
              <a:spcPct val="90000"/>
            </a:lnSpc>
            <a:spcBef>
              <a:spcPct val="0"/>
            </a:spcBef>
            <a:spcAft>
              <a:spcPct val="15000"/>
            </a:spcAft>
            <a:buChar char="•"/>
          </a:pPr>
          <a:r>
            <a:rPr lang="en-KE" sz="1100" kern="1200" dirty="0"/>
            <a:t>Economic growth &amp; social stability</a:t>
          </a:r>
        </a:p>
        <a:p>
          <a:pPr marL="57150" lvl="1" indent="-57150" algn="l" defTabSz="488950">
            <a:lnSpc>
              <a:spcPct val="90000"/>
            </a:lnSpc>
            <a:spcBef>
              <a:spcPct val="0"/>
            </a:spcBef>
            <a:spcAft>
              <a:spcPct val="15000"/>
            </a:spcAft>
            <a:buChar char="•"/>
          </a:pPr>
          <a:r>
            <a:rPr lang="en-KE" sz="1100" kern="1200" dirty="0"/>
            <a:t>Attraction of further investment</a:t>
          </a:r>
        </a:p>
      </dsp:txBody>
      <dsp:txXfrm>
        <a:off x="7648865" y="700830"/>
        <a:ext cx="1601685" cy="4621898"/>
      </dsp:txXfrm>
    </dsp:sp>
    <dsp:sp modelId="{0CCA650A-E6AD-4E72-BA00-C5AA89220242}">
      <dsp:nvSpPr>
        <dsp:cNvPr id="0" name=""/>
        <dsp:cNvSpPr/>
      </dsp:nvSpPr>
      <dsp:spPr>
        <a:xfrm>
          <a:off x="7327310" y="276377"/>
          <a:ext cx="643110" cy="643110"/>
        </a:xfrm>
        <a:prstGeom prst="rect">
          <a:avLst/>
        </a:prstGeom>
        <a:blipFill>
          <a:blip xmlns:r="http://schemas.openxmlformats.org/officeDocument/2006/relationships" r:embed="rId4"/>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1E5FCCF2-2604-4DFD-9D38-9C364DD03D5B}">
      <dsp:nvSpPr>
        <dsp:cNvPr id="0" name=""/>
        <dsp:cNvSpPr/>
      </dsp:nvSpPr>
      <dsp:spPr>
        <a:xfrm rot="16200000">
          <a:off x="7517868" y="2851002"/>
          <a:ext cx="4621898" cy="3215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83594" bIns="0" numCol="1" spcCol="1270" anchor="t" anchorCtr="0">
          <a:noAutofit/>
        </a:bodyPr>
        <a:lstStyle/>
        <a:p>
          <a:pPr marL="0" lvl="0" indent="0" algn="r" defTabSz="533400">
            <a:lnSpc>
              <a:spcPct val="90000"/>
            </a:lnSpc>
            <a:spcBef>
              <a:spcPct val="0"/>
            </a:spcBef>
            <a:spcAft>
              <a:spcPct val="35000"/>
            </a:spcAft>
            <a:buNone/>
          </a:pPr>
          <a:r>
            <a:rPr lang="en-KE" sz="1200" b="1" kern="1200"/>
            <a:t>ESG Integration in Investment:</a:t>
          </a:r>
          <a:endParaRPr lang="en-KE" sz="1200" kern="1200"/>
        </a:p>
      </dsp:txBody>
      <dsp:txXfrm>
        <a:off x="7517868" y="2851002"/>
        <a:ext cx="4621898" cy="321555"/>
      </dsp:txXfrm>
    </dsp:sp>
    <dsp:sp modelId="{5F2F9A7A-ED55-40FF-9AB6-01668AB5AF42}">
      <dsp:nvSpPr>
        <dsp:cNvPr id="0" name=""/>
        <dsp:cNvSpPr/>
      </dsp:nvSpPr>
      <dsp:spPr>
        <a:xfrm>
          <a:off x="9989595" y="700830"/>
          <a:ext cx="1601685" cy="4621898"/>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8232" tIns="283594" rIns="78232" bIns="78232" numCol="1" spcCol="1270" anchor="t" anchorCtr="0">
          <a:noAutofit/>
        </a:bodyPr>
        <a:lstStyle/>
        <a:p>
          <a:pPr marL="57150" lvl="1" indent="-57150" algn="l" defTabSz="488950">
            <a:lnSpc>
              <a:spcPct val="90000"/>
            </a:lnSpc>
            <a:spcBef>
              <a:spcPct val="0"/>
            </a:spcBef>
            <a:spcAft>
              <a:spcPct val="15000"/>
            </a:spcAft>
            <a:buChar char="•"/>
          </a:pPr>
          <a:r>
            <a:rPr lang="en-KE" sz="1100" b="1" kern="1200" dirty="0"/>
            <a:t>E:</a:t>
          </a:r>
          <a:r>
            <a:rPr lang="en-KE" sz="1100" kern="1200" dirty="0"/>
            <a:t> Focus on water conservation, soil health.</a:t>
          </a:r>
        </a:p>
        <a:p>
          <a:pPr marL="57150" lvl="1" indent="-57150" algn="l" defTabSz="488950">
            <a:lnSpc>
              <a:spcPct val="90000"/>
            </a:lnSpc>
            <a:spcBef>
              <a:spcPct val="0"/>
            </a:spcBef>
            <a:spcAft>
              <a:spcPct val="15000"/>
            </a:spcAft>
            <a:buChar char="•"/>
          </a:pPr>
          <a:r>
            <a:rPr lang="en-KE" sz="1100" b="1" kern="1200" dirty="0"/>
            <a:t>S:</a:t>
          </a:r>
          <a:r>
            <a:rPr lang="en-KE" sz="1100" kern="1200" dirty="0"/>
            <a:t> Assess impact on communities, </a:t>
          </a:r>
          <a:r>
            <a:rPr lang="en-KE" sz="1100" kern="1200" dirty="0" err="1"/>
            <a:t>labor</a:t>
          </a:r>
          <a:r>
            <a:rPr lang="en-KE" sz="1100" kern="1200" dirty="0"/>
            <a:t> practices, food safety</a:t>
          </a:r>
          <a:r>
            <a:rPr lang="en-US" sz="1100" kern="1200" dirty="0"/>
            <a:t>/storage</a:t>
          </a:r>
          <a:r>
            <a:rPr lang="en-KE" sz="1100" kern="1200" dirty="0"/>
            <a:t>.</a:t>
          </a:r>
        </a:p>
        <a:p>
          <a:pPr marL="57150" lvl="1" indent="-57150" algn="l" defTabSz="488950">
            <a:lnSpc>
              <a:spcPct val="90000"/>
            </a:lnSpc>
            <a:spcBef>
              <a:spcPct val="0"/>
            </a:spcBef>
            <a:spcAft>
              <a:spcPct val="15000"/>
            </a:spcAft>
            <a:buChar char="•"/>
          </a:pPr>
          <a:r>
            <a:rPr lang="en-KE" sz="1100" b="1" kern="1200" dirty="0"/>
            <a:t>G:</a:t>
          </a:r>
          <a:r>
            <a:rPr lang="en-KE" sz="1100" kern="1200" dirty="0"/>
            <a:t> Consider transparency, accountability, and supportive policies</a:t>
          </a:r>
          <a:r>
            <a:rPr lang="en-KE" sz="1400" kern="1200" dirty="0"/>
            <a:t>.</a:t>
          </a:r>
        </a:p>
      </dsp:txBody>
      <dsp:txXfrm>
        <a:off x="9989595" y="700830"/>
        <a:ext cx="1601685" cy="4621898"/>
      </dsp:txXfrm>
    </dsp:sp>
    <dsp:sp modelId="{2D566072-C68C-4BC2-86AA-6A3AB0900321}">
      <dsp:nvSpPr>
        <dsp:cNvPr id="0" name=""/>
        <dsp:cNvSpPr/>
      </dsp:nvSpPr>
      <dsp:spPr>
        <a:xfrm>
          <a:off x="9668040" y="276377"/>
          <a:ext cx="643110" cy="643110"/>
        </a:xfrm>
        <a:prstGeom prst="rect">
          <a:avLst/>
        </a:prstGeom>
        <a:blipFill>
          <a:blip xmlns:r="http://schemas.openxmlformats.org/officeDocument/2006/relationships" r:embed="rId5"/>
          <a:srcRect/>
          <a:stretch>
            <a:fillRect l="-2000" r="-2000"/>
          </a:stretch>
        </a:blipFill>
        <a:ln w="1270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C61698-D41A-4B5F-82E9-B62C382B4F31}" type="datetimeFigureOut">
              <a:rPr lang="en-KE" smtClean="0"/>
              <a:t>13/06/2025</a:t>
            </a:fld>
            <a:endParaRPr lang="en-K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11947E-09E6-4D56-888E-0A28F4C6DCFA}" type="slidenum">
              <a:rPr lang="en-KE" smtClean="0"/>
              <a:t>‹#›</a:t>
            </a:fld>
            <a:endParaRPr lang="en-KE"/>
          </a:p>
        </p:txBody>
      </p:sp>
    </p:spTree>
    <p:extLst>
      <p:ext uri="{BB962C8B-B14F-4D97-AF65-F5344CB8AC3E}">
        <p14:creationId xmlns:p14="http://schemas.microsoft.com/office/powerpoint/2010/main" val="1159619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E" dirty="0"/>
          </a:p>
        </p:txBody>
      </p:sp>
      <p:sp>
        <p:nvSpPr>
          <p:cNvPr id="4" name="Slide Number Placeholder 3"/>
          <p:cNvSpPr>
            <a:spLocks noGrp="1"/>
          </p:cNvSpPr>
          <p:nvPr>
            <p:ph type="sldNum" sz="quarter" idx="5"/>
          </p:nvPr>
        </p:nvSpPr>
        <p:spPr/>
        <p:txBody>
          <a:bodyPr/>
          <a:lstStyle/>
          <a:p>
            <a:fld id="{4A11947E-09E6-4D56-888E-0A28F4C6DCFA}" type="slidenum">
              <a:rPr lang="en-KE" smtClean="0"/>
              <a:t>5</a:t>
            </a:fld>
            <a:endParaRPr lang="en-KE"/>
          </a:p>
        </p:txBody>
      </p:sp>
    </p:spTree>
    <p:extLst>
      <p:ext uri="{BB962C8B-B14F-4D97-AF65-F5344CB8AC3E}">
        <p14:creationId xmlns:p14="http://schemas.microsoft.com/office/powerpoint/2010/main" val="3101105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E" dirty="0"/>
          </a:p>
        </p:txBody>
      </p:sp>
      <p:sp>
        <p:nvSpPr>
          <p:cNvPr id="4" name="Slide Number Placeholder 3"/>
          <p:cNvSpPr>
            <a:spLocks noGrp="1"/>
          </p:cNvSpPr>
          <p:nvPr>
            <p:ph type="sldNum" sz="quarter" idx="5"/>
          </p:nvPr>
        </p:nvSpPr>
        <p:spPr/>
        <p:txBody>
          <a:bodyPr/>
          <a:lstStyle/>
          <a:p>
            <a:fld id="{4A11947E-09E6-4D56-888E-0A28F4C6DCFA}" type="slidenum">
              <a:rPr lang="en-KE" smtClean="0"/>
              <a:t>11</a:t>
            </a:fld>
            <a:endParaRPr lang="en-KE"/>
          </a:p>
        </p:txBody>
      </p:sp>
    </p:spTree>
    <p:extLst>
      <p:ext uri="{BB962C8B-B14F-4D97-AF65-F5344CB8AC3E}">
        <p14:creationId xmlns:p14="http://schemas.microsoft.com/office/powerpoint/2010/main" val="26472492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E" dirty="0"/>
          </a:p>
        </p:txBody>
      </p:sp>
      <p:sp>
        <p:nvSpPr>
          <p:cNvPr id="4" name="Slide Number Placeholder 3"/>
          <p:cNvSpPr>
            <a:spLocks noGrp="1"/>
          </p:cNvSpPr>
          <p:nvPr>
            <p:ph type="sldNum" sz="quarter" idx="5"/>
          </p:nvPr>
        </p:nvSpPr>
        <p:spPr/>
        <p:txBody>
          <a:bodyPr/>
          <a:lstStyle/>
          <a:p>
            <a:fld id="{4A11947E-09E6-4D56-888E-0A28F4C6DCFA}" type="slidenum">
              <a:rPr lang="en-KE" smtClean="0"/>
              <a:t>13</a:t>
            </a:fld>
            <a:endParaRPr lang="en-KE"/>
          </a:p>
        </p:txBody>
      </p:sp>
    </p:spTree>
    <p:extLst>
      <p:ext uri="{BB962C8B-B14F-4D97-AF65-F5344CB8AC3E}">
        <p14:creationId xmlns:p14="http://schemas.microsoft.com/office/powerpoint/2010/main" val="2507355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B60D7-70A0-C641-3B6C-69E26890E2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KE"/>
          </a:p>
        </p:txBody>
      </p:sp>
      <p:sp>
        <p:nvSpPr>
          <p:cNvPr id="3" name="Subtitle 2">
            <a:extLst>
              <a:ext uri="{FF2B5EF4-FFF2-40B4-BE49-F238E27FC236}">
                <a16:creationId xmlns:a16="http://schemas.microsoft.com/office/drawing/2014/main" id="{9EAFEE19-5F64-BBB9-3E25-E6E8540CF2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KE"/>
          </a:p>
        </p:txBody>
      </p:sp>
      <p:sp>
        <p:nvSpPr>
          <p:cNvPr id="4" name="Date Placeholder 3">
            <a:extLst>
              <a:ext uri="{FF2B5EF4-FFF2-40B4-BE49-F238E27FC236}">
                <a16:creationId xmlns:a16="http://schemas.microsoft.com/office/drawing/2014/main" id="{D16853C7-7999-1D20-F4B3-8047115A7E14}"/>
              </a:ext>
            </a:extLst>
          </p:cNvPr>
          <p:cNvSpPr>
            <a:spLocks noGrp="1"/>
          </p:cNvSpPr>
          <p:nvPr>
            <p:ph type="dt" sz="half" idx="10"/>
          </p:nvPr>
        </p:nvSpPr>
        <p:spPr/>
        <p:txBody>
          <a:bodyPr/>
          <a:lstStyle/>
          <a:p>
            <a:fld id="{69CFC779-D7EC-48BF-80E0-E5E6BBE9D020}" type="datetimeFigureOut">
              <a:rPr lang="en-KE" smtClean="0"/>
              <a:t>13/06/2025</a:t>
            </a:fld>
            <a:endParaRPr lang="en-KE"/>
          </a:p>
        </p:txBody>
      </p:sp>
      <p:sp>
        <p:nvSpPr>
          <p:cNvPr id="5" name="Footer Placeholder 4">
            <a:extLst>
              <a:ext uri="{FF2B5EF4-FFF2-40B4-BE49-F238E27FC236}">
                <a16:creationId xmlns:a16="http://schemas.microsoft.com/office/drawing/2014/main" id="{C5BA259D-27FF-7745-D489-54AAC921F78F}"/>
              </a:ext>
            </a:extLst>
          </p:cNvPr>
          <p:cNvSpPr>
            <a:spLocks noGrp="1"/>
          </p:cNvSpPr>
          <p:nvPr>
            <p:ph type="ftr" sz="quarter" idx="11"/>
          </p:nvPr>
        </p:nvSpPr>
        <p:spPr/>
        <p:txBody>
          <a:bodyPr/>
          <a:lstStyle/>
          <a:p>
            <a:endParaRPr lang="en-KE"/>
          </a:p>
        </p:txBody>
      </p:sp>
      <p:sp>
        <p:nvSpPr>
          <p:cNvPr id="6" name="Slide Number Placeholder 5">
            <a:extLst>
              <a:ext uri="{FF2B5EF4-FFF2-40B4-BE49-F238E27FC236}">
                <a16:creationId xmlns:a16="http://schemas.microsoft.com/office/drawing/2014/main" id="{008A91EB-AEA9-6A1B-1F54-5DDBECDDF95E}"/>
              </a:ext>
            </a:extLst>
          </p:cNvPr>
          <p:cNvSpPr>
            <a:spLocks noGrp="1"/>
          </p:cNvSpPr>
          <p:nvPr>
            <p:ph type="sldNum" sz="quarter" idx="12"/>
          </p:nvPr>
        </p:nvSpPr>
        <p:spPr/>
        <p:txBody>
          <a:bodyPr/>
          <a:lstStyle/>
          <a:p>
            <a:fld id="{527262BA-D818-4BF1-8E1D-3070C0B49BFB}" type="slidenum">
              <a:rPr lang="en-KE" smtClean="0"/>
              <a:t>‹#›</a:t>
            </a:fld>
            <a:endParaRPr lang="en-KE"/>
          </a:p>
        </p:txBody>
      </p:sp>
    </p:spTree>
    <p:extLst>
      <p:ext uri="{BB962C8B-B14F-4D97-AF65-F5344CB8AC3E}">
        <p14:creationId xmlns:p14="http://schemas.microsoft.com/office/powerpoint/2010/main" val="4184940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4C984-FAA3-4778-1652-66FF3DA7E5D4}"/>
              </a:ext>
            </a:extLst>
          </p:cNvPr>
          <p:cNvSpPr>
            <a:spLocks noGrp="1"/>
          </p:cNvSpPr>
          <p:nvPr>
            <p:ph type="title"/>
          </p:nvPr>
        </p:nvSpPr>
        <p:spPr/>
        <p:txBody>
          <a:bodyPr/>
          <a:lstStyle/>
          <a:p>
            <a:r>
              <a:rPr lang="en-US"/>
              <a:t>Click to edit Master title style</a:t>
            </a:r>
            <a:endParaRPr lang="en-KE"/>
          </a:p>
        </p:txBody>
      </p:sp>
      <p:sp>
        <p:nvSpPr>
          <p:cNvPr id="3" name="Content Placeholder 2">
            <a:extLst>
              <a:ext uri="{FF2B5EF4-FFF2-40B4-BE49-F238E27FC236}">
                <a16:creationId xmlns:a16="http://schemas.microsoft.com/office/drawing/2014/main" id="{A92238A9-F776-08AA-2193-BEF3DF3FFDB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Date Placeholder 3">
            <a:extLst>
              <a:ext uri="{FF2B5EF4-FFF2-40B4-BE49-F238E27FC236}">
                <a16:creationId xmlns:a16="http://schemas.microsoft.com/office/drawing/2014/main" id="{655AC1B1-6FAD-E4E2-CF3C-66A1C2681DD6}"/>
              </a:ext>
            </a:extLst>
          </p:cNvPr>
          <p:cNvSpPr>
            <a:spLocks noGrp="1"/>
          </p:cNvSpPr>
          <p:nvPr>
            <p:ph type="dt" sz="half" idx="10"/>
          </p:nvPr>
        </p:nvSpPr>
        <p:spPr/>
        <p:txBody>
          <a:bodyPr/>
          <a:lstStyle/>
          <a:p>
            <a:fld id="{69CFC779-D7EC-48BF-80E0-E5E6BBE9D020}" type="datetimeFigureOut">
              <a:rPr lang="en-KE" smtClean="0"/>
              <a:t>13/06/2025</a:t>
            </a:fld>
            <a:endParaRPr lang="en-KE"/>
          </a:p>
        </p:txBody>
      </p:sp>
      <p:sp>
        <p:nvSpPr>
          <p:cNvPr id="5" name="Footer Placeholder 4">
            <a:extLst>
              <a:ext uri="{FF2B5EF4-FFF2-40B4-BE49-F238E27FC236}">
                <a16:creationId xmlns:a16="http://schemas.microsoft.com/office/drawing/2014/main" id="{5DC482D3-C0D5-58A1-018F-76B001979295}"/>
              </a:ext>
            </a:extLst>
          </p:cNvPr>
          <p:cNvSpPr>
            <a:spLocks noGrp="1"/>
          </p:cNvSpPr>
          <p:nvPr>
            <p:ph type="ftr" sz="quarter" idx="11"/>
          </p:nvPr>
        </p:nvSpPr>
        <p:spPr/>
        <p:txBody>
          <a:bodyPr/>
          <a:lstStyle/>
          <a:p>
            <a:endParaRPr lang="en-KE"/>
          </a:p>
        </p:txBody>
      </p:sp>
      <p:sp>
        <p:nvSpPr>
          <p:cNvPr id="6" name="Slide Number Placeholder 5">
            <a:extLst>
              <a:ext uri="{FF2B5EF4-FFF2-40B4-BE49-F238E27FC236}">
                <a16:creationId xmlns:a16="http://schemas.microsoft.com/office/drawing/2014/main" id="{EE17EF3D-D03E-EDDC-D013-B95282949D7D}"/>
              </a:ext>
            </a:extLst>
          </p:cNvPr>
          <p:cNvSpPr>
            <a:spLocks noGrp="1"/>
          </p:cNvSpPr>
          <p:nvPr>
            <p:ph type="sldNum" sz="quarter" idx="12"/>
          </p:nvPr>
        </p:nvSpPr>
        <p:spPr/>
        <p:txBody>
          <a:bodyPr/>
          <a:lstStyle/>
          <a:p>
            <a:fld id="{527262BA-D818-4BF1-8E1D-3070C0B49BFB}" type="slidenum">
              <a:rPr lang="en-KE" smtClean="0"/>
              <a:t>‹#›</a:t>
            </a:fld>
            <a:endParaRPr lang="en-KE"/>
          </a:p>
        </p:txBody>
      </p:sp>
    </p:spTree>
    <p:extLst>
      <p:ext uri="{BB962C8B-B14F-4D97-AF65-F5344CB8AC3E}">
        <p14:creationId xmlns:p14="http://schemas.microsoft.com/office/powerpoint/2010/main" val="1153203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77625-7982-CBA9-8B18-07B3EBDACF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KE"/>
          </a:p>
        </p:txBody>
      </p:sp>
      <p:sp>
        <p:nvSpPr>
          <p:cNvPr id="3" name="Text Placeholder 2">
            <a:extLst>
              <a:ext uri="{FF2B5EF4-FFF2-40B4-BE49-F238E27FC236}">
                <a16:creationId xmlns:a16="http://schemas.microsoft.com/office/drawing/2014/main" id="{D9083353-6666-43ED-3018-E641D9A3DBD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6AC1B7-BF1A-8871-7F94-56BFD6F2E505}"/>
              </a:ext>
            </a:extLst>
          </p:cNvPr>
          <p:cNvSpPr>
            <a:spLocks noGrp="1"/>
          </p:cNvSpPr>
          <p:nvPr>
            <p:ph type="dt" sz="half" idx="10"/>
          </p:nvPr>
        </p:nvSpPr>
        <p:spPr/>
        <p:txBody>
          <a:bodyPr/>
          <a:lstStyle/>
          <a:p>
            <a:fld id="{69CFC779-D7EC-48BF-80E0-E5E6BBE9D020}" type="datetimeFigureOut">
              <a:rPr lang="en-KE" smtClean="0"/>
              <a:t>13/06/2025</a:t>
            </a:fld>
            <a:endParaRPr lang="en-KE"/>
          </a:p>
        </p:txBody>
      </p:sp>
      <p:sp>
        <p:nvSpPr>
          <p:cNvPr id="5" name="Footer Placeholder 4">
            <a:extLst>
              <a:ext uri="{FF2B5EF4-FFF2-40B4-BE49-F238E27FC236}">
                <a16:creationId xmlns:a16="http://schemas.microsoft.com/office/drawing/2014/main" id="{0401C186-91C4-A217-0FCB-C4D3A3805A58}"/>
              </a:ext>
            </a:extLst>
          </p:cNvPr>
          <p:cNvSpPr>
            <a:spLocks noGrp="1"/>
          </p:cNvSpPr>
          <p:nvPr>
            <p:ph type="ftr" sz="quarter" idx="11"/>
          </p:nvPr>
        </p:nvSpPr>
        <p:spPr/>
        <p:txBody>
          <a:bodyPr/>
          <a:lstStyle/>
          <a:p>
            <a:endParaRPr lang="en-KE"/>
          </a:p>
        </p:txBody>
      </p:sp>
      <p:sp>
        <p:nvSpPr>
          <p:cNvPr id="6" name="Slide Number Placeholder 5">
            <a:extLst>
              <a:ext uri="{FF2B5EF4-FFF2-40B4-BE49-F238E27FC236}">
                <a16:creationId xmlns:a16="http://schemas.microsoft.com/office/drawing/2014/main" id="{27B1C857-4CA0-3B45-8F59-AB282730191F}"/>
              </a:ext>
            </a:extLst>
          </p:cNvPr>
          <p:cNvSpPr>
            <a:spLocks noGrp="1"/>
          </p:cNvSpPr>
          <p:nvPr>
            <p:ph type="sldNum" sz="quarter" idx="12"/>
          </p:nvPr>
        </p:nvSpPr>
        <p:spPr/>
        <p:txBody>
          <a:bodyPr/>
          <a:lstStyle/>
          <a:p>
            <a:fld id="{527262BA-D818-4BF1-8E1D-3070C0B49BFB}" type="slidenum">
              <a:rPr lang="en-KE" smtClean="0"/>
              <a:t>‹#›</a:t>
            </a:fld>
            <a:endParaRPr lang="en-KE"/>
          </a:p>
        </p:txBody>
      </p:sp>
    </p:spTree>
    <p:extLst>
      <p:ext uri="{BB962C8B-B14F-4D97-AF65-F5344CB8AC3E}">
        <p14:creationId xmlns:p14="http://schemas.microsoft.com/office/powerpoint/2010/main" val="27985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B9D29-9423-DE7E-63F7-2A7519BED691}"/>
              </a:ext>
            </a:extLst>
          </p:cNvPr>
          <p:cNvSpPr>
            <a:spLocks noGrp="1"/>
          </p:cNvSpPr>
          <p:nvPr>
            <p:ph type="title"/>
          </p:nvPr>
        </p:nvSpPr>
        <p:spPr/>
        <p:txBody>
          <a:bodyPr/>
          <a:lstStyle/>
          <a:p>
            <a:r>
              <a:rPr lang="en-US"/>
              <a:t>Click to edit Master title style</a:t>
            </a:r>
            <a:endParaRPr lang="en-KE"/>
          </a:p>
        </p:txBody>
      </p:sp>
      <p:sp>
        <p:nvSpPr>
          <p:cNvPr id="3" name="Content Placeholder 2">
            <a:extLst>
              <a:ext uri="{FF2B5EF4-FFF2-40B4-BE49-F238E27FC236}">
                <a16:creationId xmlns:a16="http://schemas.microsoft.com/office/drawing/2014/main" id="{3373BEF3-F691-3C40-C02C-4A8C76F3E1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Content Placeholder 3">
            <a:extLst>
              <a:ext uri="{FF2B5EF4-FFF2-40B4-BE49-F238E27FC236}">
                <a16:creationId xmlns:a16="http://schemas.microsoft.com/office/drawing/2014/main" id="{E84A9004-FDEF-293B-B8C1-74FE60787CC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5" name="Date Placeholder 4">
            <a:extLst>
              <a:ext uri="{FF2B5EF4-FFF2-40B4-BE49-F238E27FC236}">
                <a16:creationId xmlns:a16="http://schemas.microsoft.com/office/drawing/2014/main" id="{1C64122C-896E-2BBD-284E-3059BCA8FB1E}"/>
              </a:ext>
            </a:extLst>
          </p:cNvPr>
          <p:cNvSpPr>
            <a:spLocks noGrp="1"/>
          </p:cNvSpPr>
          <p:nvPr>
            <p:ph type="dt" sz="half" idx="10"/>
          </p:nvPr>
        </p:nvSpPr>
        <p:spPr/>
        <p:txBody>
          <a:bodyPr/>
          <a:lstStyle/>
          <a:p>
            <a:fld id="{69CFC779-D7EC-48BF-80E0-E5E6BBE9D020}" type="datetimeFigureOut">
              <a:rPr lang="en-KE" smtClean="0"/>
              <a:t>13/06/2025</a:t>
            </a:fld>
            <a:endParaRPr lang="en-KE"/>
          </a:p>
        </p:txBody>
      </p:sp>
      <p:sp>
        <p:nvSpPr>
          <p:cNvPr id="6" name="Footer Placeholder 5">
            <a:extLst>
              <a:ext uri="{FF2B5EF4-FFF2-40B4-BE49-F238E27FC236}">
                <a16:creationId xmlns:a16="http://schemas.microsoft.com/office/drawing/2014/main" id="{E90736F9-AB02-0B34-36EA-47FA0AD36E96}"/>
              </a:ext>
            </a:extLst>
          </p:cNvPr>
          <p:cNvSpPr>
            <a:spLocks noGrp="1"/>
          </p:cNvSpPr>
          <p:nvPr>
            <p:ph type="ftr" sz="quarter" idx="11"/>
          </p:nvPr>
        </p:nvSpPr>
        <p:spPr/>
        <p:txBody>
          <a:bodyPr/>
          <a:lstStyle/>
          <a:p>
            <a:endParaRPr lang="en-KE"/>
          </a:p>
        </p:txBody>
      </p:sp>
      <p:sp>
        <p:nvSpPr>
          <p:cNvPr id="7" name="Slide Number Placeholder 6">
            <a:extLst>
              <a:ext uri="{FF2B5EF4-FFF2-40B4-BE49-F238E27FC236}">
                <a16:creationId xmlns:a16="http://schemas.microsoft.com/office/drawing/2014/main" id="{4AF266FA-E6BC-8B52-B0B3-BD216FC1624F}"/>
              </a:ext>
            </a:extLst>
          </p:cNvPr>
          <p:cNvSpPr>
            <a:spLocks noGrp="1"/>
          </p:cNvSpPr>
          <p:nvPr>
            <p:ph type="sldNum" sz="quarter" idx="12"/>
          </p:nvPr>
        </p:nvSpPr>
        <p:spPr/>
        <p:txBody>
          <a:bodyPr/>
          <a:lstStyle/>
          <a:p>
            <a:fld id="{527262BA-D818-4BF1-8E1D-3070C0B49BFB}" type="slidenum">
              <a:rPr lang="en-KE" smtClean="0"/>
              <a:t>‹#›</a:t>
            </a:fld>
            <a:endParaRPr lang="en-KE"/>
          </a:p>
        </p:txBody>
      </p:sp>
    </p:spTree>
    <p:extLst>
      <p:ext uri="{BB962C8B-B14F-4D97-AF65-F5344CB8AC3E}">
        <p14:creationId xmlns:p14="http://schemas.microsoft.com/office/powerpoint/2010/main" val="2669223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78EE9-238F-E046-52E9-6ADCD482D1CB}"/>
              </a:ext>
            </a:extLst>
          </p:cNvPr>
          <p:cNvSpPr>
            <a:spLocks noGrp="1"/>
          </p:cNvSpPr>
          <p:nvPr>
            <p:ph type="title"/>
          </p:nvPr>
        </p:nvSpPr>
        <p:spPr>
          <a:xfrm>
            <a:off x="839788" y="365125"/>
            <a:ext cx="10515600" cy="1325563"/>
          </a:xfrm>
        </p:spPr>
        <p:txBody>
          <a:bodyPr/>
          <a:lstStyle/>
          <a:p>
            <a:r>
              <a:rPr lang="en-US"/>
              <a:t>Click to edit Master title style</a:t>
            </a:r>
            <a:endParaRPr lang="en-KE"/>
          </a:p>
        </p:txBody>
      </p:sp>
      <p:sp>
        <p:nvSpPr>
          <p:cNvPr id="3" name="Text Placeholder 2">
            <a:extLst>
              <a:ext uri="{FF2B5EF4-FFF2-40B4-BE49-F238E27FC236}">
                <a16:creationId xmlns:a16="http://schemas.microsoft.com/office/drawing/2014/main" id="{0C6C5F0F-E34D-4B39-11E9-3FC58020A1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22A2C41-1F10-4B5D-C836-4F93718330B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5" name="Text Placeholder 4">
            <a:extLst>
              <a:ext uri="{FF2B5EF4-FFF2-40B4-BE49-F238E27FC236}">
                <a16:creationId xmlns:a16="http://schemas.microsoft.com/office/drawing/2014/main" id="{399B500C-2FD2-03F3-0BD4-100621D34F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AAE504-8407-93EA-61EE-BC9D1DAB1D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7" name="Date Placeholder 6">
            <a:extLst>
              <a:ext uri="{FF2B5EF4-FFF2-40B4-BE49-F238E27FC236}">
                <a16:creationId xmlns:a16="http://schemas.microsoft.com/office/drawing/2014/main" id="{90C7C227-5EB2-9E9C-57CC-583EBC9F50D4}"/>
              </a:ext>
            </a:extLst>
          </p:cNvPr>
          <p:cNvSpPr>
            <a:spLocks noGrp="1"/>
          </p:cNvSpPr>
          <p:nvPr>
            <p:ph type="dt" sz="half" idx="10"/>
          </p:nvPr>
        </p:nvSpPr>
        <p:spPr/>
        <p:txBody>
          <a:bodyPr/>
          <a:lstStyle/>
          <a:p>
            <a:fld id="{69CFC779-D7EC-48BF-80E0-E5E6BBE9D020}" type="datetimeFigureOut">
              <a:rPr lang="en-KE" smtClean="0"/>
              <a:t>13/06/2025</a:t>
            </a:fld>
            <a:endParaRPr lang="en-KE"/>
          </a:p>
        </p:txBody>
      </p:sp>
      <p:sp>
        <p:nvSpPr>
          <p:cNvPr id="8" name="Footer Placeholder 7">
            <a:extLst>
              <a:ext uri="{FF2B5EF4-FFF2-40B4-BE49-F238E27FC236}">
                <a16:creationId xmlns:a16="http://schemas.microsoft.com/office/drawing/2014/main" id="{B0FCAFF4-231A-2997-3EA4-7C95C2A6F5DF}"/>
              </a:ext>
            </a:extLst>
          </p:cNvPr>
          <p:cNvSpPr>
            <a:spLocks noGrp="1"/>
          </p:cNvSpPr>
          <p:nvPr>
            <p:ph type="ftr" sz="quarter" idx="11"/>
          </p:nvPr>
        </p:nvSpPr>
        <p:spPr/>
        <p:txBody>
          <a:bodyPr/>
          <a:lstStyle/>
          <a:p>
            <a:endParaRPr lang="en-KE"/>
          </a:p>
        </p:txBody>
      </p:sp>
      <p:sp>
        <p:nvSpPr>
          <p:cNvPr id="9" name="Slide Number Placeholder 8">
            <a:extLst>
              <a:ext uri="{FF2B5EF4-FFF2-40B4-BE49-F238E27FC236}">
                <a16:creationId xmlns:a16="http://schemas.microsoft.com/office/drawing/2014/main" id="{97BBA6F6-4625-1D9D-86D6-951CD907DB69}"/>
              </a:ext>
            </a:extLst>
          </p:cNvPr>
          <p:cNvSpPr>
            <a:spLocks noGrp="1"/>
          </p:cNvSpPr>
          <p:nvPr>
            <p:ph type="sldNum" sz="quarter" idx="12"/>
          </p:nvPr>
        </p:nvSpPr>
        <p:spPr/>
        <p:txBody>
          <a:bodyPr/>
          <a:lstStyle/>
          <a:p>
            <a:fld id="{527262BA-D818-4BF1-8E1D-3070C0B49BFB}" type="slidenum">
              <a:rPr lang="en-KE" smtClean="0"/>
              <a:t>‹#›</a:t>
            </a:fld>
            <a:endParaRPr lang="en-KE"/>
          </a:p>
        </p:txBody>
      </p:sp>
    </p:spTree>
    <p:extLst>
      <p:ext uri="{BB962C8B-B14F-4D97-AF65-F5344CB8AC3E}">
        <p14:creationId xmlns:p14="http://schemas.microsoft.com/office/powerpoint/2010/main" val="1368802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B98BF-ECD8-84D1-A88B-D90187D8E7AA}"/>
              </a:ext>
            </a:extLst>
          </p:cNvPr>
          <p:cNvSpPr>
            <a:spLocks noGrp="1"/>
          </p:cNvSpPr>
          <p:nvPr>
            <p:ph type="title"/>
          </p:nvPr>
        </p:nvSpPr>
        <p:spPr/>
        <p:txBody>
          <a:bodyPr/>
          <a:lstStyle/>
          <a:p>
            <a:r>
              <a:rPr lang="en-US"/>
              <a:t>Click to edit Master title style</a:t>
            </a:r>
            <a:endParaRPr lang="en-KE"/>
          </a:p>
        </p:txBody>
      </p:sp>
      <p:sp>
        <p:nvSpPr>
          <p:cNvPr id="3" name="Date Placeholder 2">
            <a:extLst>
              <a:ext uri="{FF2B5EF4-FFF2-40B4-BE49-F238E27FC236}">
                <a16:creationId xmlns:a16="http://schemas.microsoft.com/office/drawing/2014/main" id="{23CE106F-8370-69F3-6F81-7442C22E779E}"/>
              </a:ext>
            </a:extLst>
          </p:cNvPr>
          <p:cNvSpPr>
            <a:spLocks noGrp="1"/>
          </p:cNvSpPr>
          <p:nvPr>
            <p:ph type="dt" sz="half" idx="10"/>
          </p:nvPr>
        </p:nvSpPr>
        <p:spPr/>
        <p:txBody>
          <a:bodyPr/>
          <a:lstStyle/>
          <a:p>
            <a:fld id="{69CFC779-D7EC-48BF-80E0-E5E6BBE9D020}" type="datetimeFigureOut">
              <a:rPr lang="en-KE" smtClean="0"/>
              <a:t>13/06/2025</a:t>
            </a:fld>
            <a:endParaRPr lang="en-KE"/>
          </a:p>
        </p:txBody>
      </p:sp>
      <p:sp>
        <p:nvSpPr>
          <p:cNvPr id="4" name="Footer Placeholder 3">
            <a:extLst>
              <a:ext uri="{FF2B5EF4-FFF2-40B4-BE49-F238E27FC236}">
                <a16:creationId xmlns:a16="http://schemas.microsoft.com/office/drawing/2014/main" id="{5A9B3CE3-7A8D-9B7C-8AE5-0C57492205D1}"/>
              </a:ext>
            </a:extLst>
          </p:cNvPr>
          <p:cNvSpPr>
            <a:spLocks noGrp="1"/>
          </p:cNvSpPr>
          <p:nvPr>
            <p:ph type="ftr" sz="quarter" idx="11"/>
          </p:nvPr>
        </p:nvSpPr>
        <p:spPr/>
        <p:txBody>
          <a:bodyPr/>
          <a:lstStyle/>
          <a:p>
            <a:endParaRPr lang="en-KE"/>
          </a:p>
        </p:txBody>
      </p:sp>
      <p:sp>
        <p:nvSpPr>
          <p:cNvPr id="5" name="Slide Number Placeholder 4">
            <a:extLst>
              <a:ext uri="{FF2B5EF4-FFF2-40B4-BE49-F238E27FC236}">
                <a16:creationId xmlns:a16="http://schemas.microsoft.com/office/drawing/2014/main" id="{ECE1983C-DAB3-4D41-1097-0F9B04134851}"/>
              </a:ext>
            </a:extLst>
          </p:cNvPr>
          <p:cNvSpPr>
            <a:spLocks noGrp="1"/>
          </p:cNvSpPr>
          <p:nvPr>
            <p:ph type="sldNum" sz="quarter" idx="12"/>
          </p:nvPr>
        </p:nvSpPr>
        <p:spPr/>
        <p:txBody>
          <a:bodyPr/>
          <a:lstStyle/>
          <a:p>
            <a:fld id="{527262BA-D818-4BF1-8E1D-3070C0B49BFB}" type="slidenum">
              <a:rPr lang="en-KE" smtClean="0"/>
              <a:t>‹#›</a:t>
            </a:fld>
            <a:endParaRPr lang="en-KE"/>
          </a:p>
        </p:txBody>
      </p:sp>
    </p:spTree>
    <p:extLst>
      <p:ext uri="{BB962C8B-B14F-4D97-AF65-F5344CB8AC3E}">
        <p14:creationId xmlns:p14="http://schemas.microsoft.com/office/powerpoint/2010/main" val="32530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378672-D583-271C-CB56-203D6956DFF2}"/>
              </a:ext>
            </a:extLst>
          </p:cNvPr>
          <p:cNvSpPr>
            <a:spLocks noGrp="1"/>
          </p:cNvSpPr>
          <p:nvPr>
            <p:ph type="dt" sz="half" idx="10"/>
          </p:nvPr>
        </p:nvSpPr>
        <p:spPr/>
        <p:txBody>
          <a:bodyPr/>
          <a:lstStyle/>
          <a:p>
            <a:fld id="{69CFC779-D7EC-48BF-80E0-E5E6BBE9D020}" type="datetimeFigureOut">
              <a:rPr lang="en-KE" smtClean="0"/>
              <a:t>13/06/2025</a:t>
            </a:fld>
            <a:endParaRPr lang="en-KE"/>
          </a:p>
        </p:txBody>
      </p:sp>
      <p:sp>
        <p:nvSpPr>
          <p:cNvPr id="3" name="Footer Placeholder 2">
            <a:extLst>
              <a:ext uri="{FF2B5EF4-FFF2-40B4-BE49-F238E27FC236}">
                <a16:creationId xmlns:a16="http://schemas.microsoft.com/office/drawing/2014/main" id="{13CB5781-7089-F357-DFFF-AB157D11DCA8}"/>
              </a:ext>
            </a:extLst>
          </p:cNvPr>
          <p:cNvSpPr>
            <a:spLocks noGrp="1"/>
          </p:cNvSpPr>
          <p:nvPr>
            <p:ph type="ftr" sz="quarter" idx="11"/>
          </p:nvPr>
        </p:nvSpPr>
        <p:spPr/>
        <p:txBody>
          <a:bodyPr/>
          <a:lstStyle/>
          <a:p>
            <a:endParaRPr lang="en-KE"/>
          </a:p>
        </p:txBody>
      </p:sp>
      <p:sp>
        <p:nvSpPr>
          <p:cNvPr id="4" name="Slide Number Placeholder 3">
            <a:extLst>
              <a:ext uri="{FF2B5EF4-FFF2-40B4-BE49-F238E27FC236}">
                <a16:creationId xmlns:a16="http://schemas.microsoft.com/office/drawing/2014/main" id="{855BD4B0-D8EB-31BE-BD68-552AFDFFBA40}"/>
              </a:ext>
            </a:extLst>
          </p:cNvPr>
          <p:cNvSpPr>
            <a:spLocks noGrp="1"/>
          </p:cNvSpPr>
          <p:nvPr>
            <p:ph type="sldNum" sz="quarter" idx="12"/>
          </p:nvPr>
        </p:nvSpPr>
        <p:spPr/>
        <p:txBody>
          <a:bodyPr/>
          <a:lstStyle/>
          <a:p>
            <a:fld id="{527262BA-D818-4BF1-8E1D-3070C0B49BFB}" type="slidenum">
              <a:rPr lang="en-KE" smtClean="0"/>
              <a:t>‹#›</a:t>
            </a:fld>
            <a:endParaRPr lang="en-KE"/>
          </a:p>
        </p:txBody>
      </p:sp>
    </p:spTree>
    <p:extLst>
      <p:ext uri="{BB962C8B-B14F-4D97-AF65-F5344CB8AC3E}">
        <p14:creationId xmlns:p14="http://schemas.microsoft.com/office/powerpoint/2010/main" val="854472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5F75-CAA8-DA61-AF2B-B8DD3D13B9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KE"/>
          </a:p>
        </p:txBody>
      </p:sp>
      <p:sp>
        <p:nvSpPr>
          <p:cNvPr id="3" name="Content Placeholder 2">
            <a:extLst>
              <a:ext uri="{FF2B5EF4-FFF2-40B4-BE49-F238E27FC236}">
                <a16:creationId xmlns:a16="http://schemas.microsoft.com/office/drawing/2014/main" id="{2DF67898-9FE5-36BD-8091-265224F029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Text Placeholder 3">
            <a:extLst>
              <a:ext uri="{FF2B5EF4-FFF2-40B4-BE49-F238E27FC236}">
                <a16:creationId xmlns:a16="http://schemas.microsoft.com/office/drawing/2014/main" id="{467273B2-0BDE-4E11-62CA-417F743606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B18A6F-52E2-C2D8-7B94-96EFC2A9CC3B}"/>
              </a:ext>
            </a:extLst>
          </p:cNvPr>
          <p:cNvSpPr>
            <a:spLocks noGrp="1"/>
          </p:cNvSpPr>
          <p:nvPr>
            <p:ph type="dt" sz="half" idx="10"/>
          </p:nvPr>
        </p:nvSpPr>
        <p:spPr/>
        <p:txBody>
          <a:bodyPr/>
          <a:lstStyle/>
          <a:p>
            <a:fld id="{69CFC779-D7EC-48BF-80E0-E5E6BBE9D020}" type="datetimeFigureOut">
              <a:rPr lang="en-KE" smtClean="0"/>
              <a:t>13/06/2025</a:t>
            </a:fld>
            <a:endParaRPr lang="en-KE"/>
          </a:p>
        </p:txBody>
      </p:sp>
      <p:sp>
        <p:nvSpPr>
          <p:cNvPr id="6" name="Footer Placeholder 5">
            <a:extLst>
              <a:ext uri="{FF2B5EF4-FFF2-40B4-BE49-F238E27FC236}">
                <a16:creationId xmlns:a16="http://schemas.microsoft.com/office/drawing/2014/main" id="{70ECD130-6289-5DE8-2DE8-FE8D4720A18F}"/>
              </a:ext>
            </a:extLst>
          </p:cNvPr>
          <p:cNvSpPr>
            <a:spLocks noGrp="1"/>
          </p:cNvSpPr>
          <p:nvPr>
            <p:ph type="ftr" sz="quarter" idx="11"/>
          </p:nvPr>
        </p:nvSpPr>
        <p:spPr/>
        <p:txBody>
          <a:bodyPr/>
          <a:lstStyle/>
          <a:p>
            <a:endParaRPr lang="en-KE"/>
          </a:p>
        </p:txBody>
      </p:sp>
      <p:sp>
        <p:nvSpPr>
          <p:cNvPr id="7" name="Slide Number Placeholder 6">
            <a:extLst>
              <a:ext uri="{FF2B5EF4-FFF2-40B4-BE49-F238E27FC236}">
                <a16:creationId xmlns:a16="http://schemas.microsoft.com/office/drawing/2014/main" id="{7DBC50EE-7081-07FE-61AE-BC0A03E7237E}"/>
              </a:ext>
            </a:extLst>
          </p:cNvPr>
          <p:cNvSpPr>
            <a:spLocks noGrp="1"/>
          </p:cNvSpPr>
          <p:nvPr>
            <p:ph type="sldNum" sz="quarter" idx="12"/>
          </p:nvPr>
        </p:nvSpPr>
        <p:spPr/>
        <p:txBody>
          <a:bodyPr/>
          <a:lstStyle/>
          <a:p>
            <a:fld id="{527262BA-D818-4BF1-8E1D-3070C0B49BFB}" type="slidenum">
              <a:rPr lang="en-KE" smtClean="0"/>
              <a:t>‹#›</a:t>
            </a:fld>
            <a:endParaRPr lang="en-KE"/>
          </a:p>
        </p:txBody>
      </p:sp>
    </p:spTree>
    <p:extLst>
      <p:ext uri="{BB962C8B-B14F-4D97-AF65-F5344CB8AC3E}">
        <p14:creationId xmlns:p14="http://schemas.microsoft.com/office/powerpoint/2010/main" val="2821806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B0C29-867B-8545-FB94-8BFFFBBBC4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KE"/>
          </a:p>
        </p:txBody>
      </p:sp>
      <p:sp>
        <p:nvSpPr>
          <p:cNvPr id="3" name="Picture Placeholder 2">
            <a:extLst>
              <a:ext uri="{FF2B5EF4-FFF2-40B4-BE49-F238E27FC236}">
                <a16:creationId xmlns:a16="http://schemas.microsoft.com/office/drawing/2014/main" id="{D0259D84-8E69-21A4-50DF-F57541C7C2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KE"/>
          </a:p>
        </p:txBody>
      </p:sp>
      <p:sp>
        <p:nvSpPr>
          <p:cNvPr id="4" name="Text Placeholder 3">
            <a:extLst>
              <a:ext uri="{FF2B5EF4-FFF2-40B4-BE49-F238E27FC236}">
                <a16:creationId xmlns:a16="http://schemas.microsoft.com/office/drawing/2014/main" id="{B0CD7F32-FE74-F223-8FC7-8C88A78E55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CE7ACD-F12D-8C0E-46E5-24DDD2481DF1}"/>
              </a:ext>
            </a:extLst>
          </p:cNvPr>
          <p:cNvSpPr>
            <a:spLocks noGrp="1"/>
          </p:cNvSpPr>
          <p:nvPr>
            <p:ph type="dt" sz="half" idx="10"/>
          </p:nvPr>
        </p:nvSpPr>
        <p:spPr/>
        <p:txBody>
          <a:bodyPr/>
          <a:lstStyle/>
          <a:p>
            <a:fld id="{69CFC779-D7EC-48BF-80E0-E5E6BBE9D020}" type="datetimeFigureOut">
              <a:rPr lang="en-KE" smtClean="0"/>
              <a:t>13/06/2025</a:t>
            </a:fld>
            <a:endParaRPr lang="en-KE"/>
          </a:p>
        </p:txBody>
      </p:sp>
      <p:sp>
        <p:nvSpPr>
          <p:cNvPr id="6" name="Footer Placeholder 5">
            <a:extLst>
              <a:ext uri="{FF2B5EF4-FFF2-40B4-BE49-F238E27FC236}">
                <a16:creationId xmlns:a16="http://schemas.microsoft.com/office/drawing/2014/main" id="{5A235A59-3538-2B34-EEB4-4FF966300205}"/>
              </a:ext>
            </a:extLst>
          </p:cNvPr>
          <p:cNvSpPr>
            <a:spLocks noGrp="1"/>
          </p:cNvSpPr>
          <p:nvPr>
            <p:ph type="ftr" sz="quarter" idx="11"/>
          </p:nvPr>
        </p:nvSpPr>
        <p:spPr/>
        <p:txBody>
          <a:bodyPr/>
          <a:lstStyle/>
          <a:p>
            <a:endParaRPr lang="en-KE"/>
          </a:p>
        </p:txBody>
      </p:sp>
      <p:sp>
        <p:nvSpPr>
          <p:cNvPr id="7" name="Slide Number Placeholder 6">
            <a:extLst>
              <a:ext uri="{FF2B5EF4-FFF2-40B4-BE49-F238E27FC236}">
                <a16:creationId xmlns:a16="http://schemas.microsoft.com/office/drawing/2014/main" id="{8FC48562-2F87-C50E-C52E-A80ADC16802C}"/>
              </a:ext>
            </a:extLst>
          </p:cNvPr>
          <p:cNvSpPr>
            <a:spLocks noGrp="1"/>
          </p:cNvSpPr>
          <p:nvPr>
            <p:ph type="sldNum" sz="quarter" idx="12"/>
          </p:nvPr>
        </p:nvSpPr>
        <p:spPr/>
        <p:txBody>
          <a:bodyPr/>
          <a:lstStyle/>
          <a:p>
            <a:fld id="{527262BA-D818-4BF1-8E1D-3070C0B49BFB}" type="slidenum">
              <a:rPr lang="en-KE" smtClean="0"/>
              <a:t>‹#›</a:t>
            </a:fld>
            <a:endParaRPr lang="en-KE"/>
          </a:p>
        </p:txBody>
      </p:sp>
    </p:spTree>
    <p:extLst>
      <p:ext uri="{BB962C8B-B14F-4D97-AF65-F5344CB8AC3E}">
        <p14:creationId xmlns:p14="http://schemas.microsoft.com/office/powerpoint/2010/main" val="1537141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6455E-4D19-9AC7-39C7-7F324B75E962}"/>
              </a:ext>
            </a:extLst>
          </p:cNvPr>
          <p:cNvSpPr>
            <a:spLocks noGrp="1"/>
          </p:cNvSpPr>
          <p:nvPr>
            <p:ph type="title"/>
          </p:nvPr>
        </p:nvSpPr>
        <p:spPr/>
        <p:txBody>
          <a:bodyPr/>
          <a:lstStyle/>
          <a:p>
            <a:r>
              <a:rPr lang="en-US"/>
              <a:t>Click to edit Master title style</a:t>
            </a:r>
            <a:endParaRPr lang="en-KE"/>
          </a:p>
        </p:txBody>
      </p:sp>
      <p:sp>
        <p:nvSpPr>
          <p:cNvPr id="3" name="Vertical Text Placeholder 2">
            <a:extLst>
              <a:ext uri="{FF2B5EF4-FFF2-40B4-BE49-F238E27FC236}">
                <a16:creationId xmlns:a16="http://schemas.microsoft.com/office/drawing/2014/main" id="{B333FE99-D6E0-B41B-5077-BF4E66C1A0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Date Placeholder 3">
            <a:extLst>
              <a:ext uri="{FF2B5EF4-FFF2-40B4-BE49-F238E27FC236}">
                <a16:creationId xmlns:a16="http://schemas.microsoft.com/office/drawing/2014/main" id="{9146E613-267F-B60B-36E0-F069EF5BD7AB}"/>
              </a:ext>
            </a:extLst>
          </p:cNvPr>
          <p:cNvSpPr>
            <a:spLocks noGrp="1"/>
          </p:cNvSpPr>
          <p:nvPr>
            <p:ph type="dt" sz="half" idx="10"/>
          </p:nvPr>
        </p:nvSpPr>
        <p:spPr/>
        <p:txBody>
          <a:bodyPr/>
          <a:lstStyle/>
          <a:p>
            <a:fld id="{69CFC779-D7EC-48BF-80E0-E5E6BBE9D020}" type="datetimeFigureOut">
              <a:rPr lang="en-KE" smtClean="0"/>
              <a:t>13/06/2025</a:t>
            </a:fld>
            <a:endParaRPr lang="en-KE"/>
          </a:p>
        </p:txBody>
      </p:sp>
      <p:sp>
        <p:nvSpPr>
          <p:cNvPr id="5" name="Footer Placeholder 4">
            <a:extLst>
              <a:ext uri="{FF2B5EF4-FFF2-40B4-BE49-F238E27FC236}">
                <a16:creationId xmlns:a16="http://schemas.microsoft.com/office/drawing/2014/main" id="{F7BFADF8-0395-5ABB-D430-E5BAAA3CCEF3}"/>
              </a:ext>
            </a:extLst>
          </p:cNvPr>
          <p:cNvSpPr>
            <a:spLocks noGrp="1"/>
          </p:cNvSpPr>
          <p:nvPr>
            <p:ph type="ftr" sz="quarter" idx="11"/>
          </p:nvPr>
        </p:nvSpPr>
        <p:spPr/>
        <p:txBody>
          <a:bodyPr/>
          <a:lstStyle/>
          <a:p>
            <a:endParaRPr lang="en-KE"/>
          </a:p>
        </p:txBody>
      </p:sp>
      <p:sp>
        <p:nvSpPr>
          <p:cNvPr id="6" name="Slide Number Placeholder 5">
            <a:extLst>
              <a:ext uri="{FF2B5EF4-FFF2-40B4-BE49-F238E27FC236}">
                <a16:creationId xmlns:a16="http://schemas.microsoft.com/office/drawing/2014/main" id="{0C0C0CDB-D5A6-6AC0-BEA8-F3F8E57A55CA}"/>
              </a:ext>
            </a:extLst>
          </p:cNvPr>
          <p:cNvSpPr>
            <a:spLocks noGrp="1"/>
          </p:cNvSpPr>
          <p:nvPr>
            <p:ph type="sldNum" sz="quarter" idx="12"/>
          </p:nvPr>
        </p:nvSpPr>
        <p:spPr/>
        <p:txBody>
          <a:bodyPr/>
          <a:lstStyle/>
          <a:p>
            <a:fld id="{527262BA-D818-4BF1-8E1D-3070C0B49BFB}" type="slidenum">
              <a:rPr lang="en-KE" smtClean="0"/>
              <a:t>‹#›</a:t>
            </a:fld>
            <a:endParaRPr lang="en-KE"/>
          </a:p>
        </p:txBody>
      </p:sp>
    </p:spTree>
    <p:extLst>
      <p:ext uri="{BB962C8B-B14F-4D97-AF65-F5344CB8AC3E}">
        <p14:creationId xmlns:p14="http://schemas.microsoft.com/office/powerpoint/2010/main" val="3135693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C25577-A49E-ADF7-77CA-CDD3C3C66D2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KE"/>
          </a:p>
        </p:txBody>
      </p:sp>
      <p:sp>
        <p:nvSpPr>
          <p:cNvPr id="3" name="Vertical Text Placeholder 2">
            <a:extLst>
              <a:ext uri="{FF2B5EF4-FFF2-40B4-BE49-F238E27FC236}">
                <a16:creationId xmlns:a16="http://schemas.microsoft.com/office/drawing/2014/main" id="{F5D4C126-8D71-A130-977E-ADE09B1759A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Date Placeholder 3">
            <a:extLst>
              <a:ext uri="{FF2B5EF4-FFF2-40B4-BE49-F238E27FC236}">
                <a16:creationId xmlns:a16="http://schemas.microsoft.com/office/drawing/2014/main" id="{F807AECF-E4EB-5B05-7974-E1F32FDA2396}"/>
              </a:ext>
            </a:extLst>
          </p:cNvPr>
          <p:cNvSpPr>
            <a:spLocks noGrp="1"/>
          </p:cNvSpPr>
          <p:nvPr>
            <p:ph type="dt" sz="half" idx="10"/>
          </p:nvPr>
        </p:nvSpPr>
        <p:spPr/>
        <p:txBody>
          <a:bodyPr/>
          <a:lstStyle/>
          <a:p>
            <a:fld id="{69CFC779-D7EC-48BF-80E0-E5E6BBE9D020}" type="datetimeFigureOut">
              <a:rPr lang="en-KE" smtClean="0"/>
              <a:t>13/06/2025</a:t>
            </a:fld>
            <a:endParaRPr lang="en-KE"/>
          </a:p>
        </p:txBody>
      </p:sp>
      <p:sp>
        <p:nvSpPr>
          <p:cNvPr id="5" name="Footer Placeholder 4">
            <a:extLst>
              <a:ext uri="{FF2B5EF4-FFF2-40B4-BE49-F238E27FC236}">
                <a16:creationId xmlns:a16="http://schemas.microsoft.com/office/drawing/2014/main" id="{03C9EB2D-6AC2-50D2-26A0-B9298BB8E654}"/>
              </a:ext>
            </a:extLst>
          </p:cNvPr>
          <p:cNvSpPr>
            <a:spLocks noGrp="1"/>
          </p:cNvSpPr>
          <p:nvPr>
            <p:ph type="ftr" sz="quarter" idx="11"/>
          </p:nvPr>
        </p:nvSpPr>
        <p:spPr/>
        <p:txBody>
          <a:bodyPr/>
          <a:lstStyle/>
          <a:p>
            <a:endParaRPr lang="en-KE"/>
          </a:p>
        </p:txBody>
      </p:sp>
      <p:sp>
        <p:nvSpPr>
          <p:cNvPr id="6" name="Slide Number Placeholder 5">
            <a:extLst>
              <a:ext uri="{FF2B5EF4-FFF2-40B4-BE49-F238E27FC236}">
                <a16:creationId xmlns:a16="http://schemas.microsoft.com/office/drawing/2014/main" id="{7048EC71-A29D-6DF7-7C16-F989ECB23512}"/>
              </a:ext>
            </a:extLst>
          </p:cNvPr>
          <p:cNvSpPr>
            <a:spLocks noGrp="1"/>
          </p:cNvSpPr>
          <p:nvPr>
            <p:ph type="sldNum" sz="quarter" idx="12"/>
          </p:nvPr>
        </p:nvSpPr>
        <p:spPr/>
        <p:txBody>
          <a:bodyPr/>
          <a:lstStyle/>
          <a:p>
            <a:fld id="{527262BA-D818-4BF1-8E1D-3070C0B49BFB}" type="slidenum">
              <a:rPr lang="en-KE" smtClean="0"/>
              <a:t>‹#›</a:t>
            </a:fld>
            <a:endParaRPr lang="en-KE"/>
          </a:p>
        </p:txBody>
      </p:sp>
    </p:spTree>
    <p:extLst>
      <p:ext uri="{BB962C8B-B14F-4D97-AF65-F5344CB8AC3E}">
        <p14:creationId xmlns:p14="http://schemas.microsoft.com/office/powerpoint/2010/main" val="1415025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675E5F-AE05-02DE-AAB6-E4D3E070AC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KE"/>
          </a:p>
        </p:txBody>
      </p:sp>
      <p:sp>
        <p:nvSpPr>
          <p:cNvPr id="3" name="Text Placeholder 2">
            <a:extLst>
              <a:ext uri="{FF2B5EF4-FFF2-40B4-BE49-F238E27FC236}">
                <a16:creationId xmlns:a16="http://schemas.microsoft.com/office/drawing/2014/main" id="{05B81670-6AAF-6C0F-C667-EC0320779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Date Placeholder 3">
            <a:extLst>
              <a:ext uri="{FF2B5EF4-FFF2-40B4-BE49-F238E27FC236}">
                <a16:creationId xmlns:a16="http://schemas.microsoft.com/office/drawing/2014/main" id="{3FD9B4DA-A71B-21F4-B563-17B61BBF2F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9CFC779-D7EC-48BF-80E0-E5E6BBE9D020}" type="datetimeFigureOut">
              <a:rPr lang="en-KE" smtClean="0"/>
              <a:t>13/06/2025</a:t>
            </a:fld>
            <a:endParaRPr lang="en-KE"/>
          </a:p>
        </p:txBody>
      </p:sp>
      <p:sp>
        <p:nvSpPr>
          <p:cNvPr id="5" name="Footer Placeholder 4">
            <a:extLst>
              <a:ext uri="{FF2B5EF4-FFF2-40B4-BE49-F238E27FC236}">
                <a16:creationId xmlns:a16="http://schemas.microsoft.com/office/drawing/2014/main" id="{14AC203B-EAB7-523C-F0F6-5D8BE5C371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KE"/>
          </a:p>
        </p:txBody>
      </p:sp>
      <p:sp>
        <p:nvSpPr>
          <p:cNvPr id="6" name="Slide Number Placeholder 5">
            <a:extLst>
              <a:ext uri="{FF2B5EF4-FFF2-40B4-BE49-F238E27FC236}">
                <a16:creationId xmlns:a16="http://schemas.microsoft.com/office/drawing/2014/main" id="{4D656255-1706-362C-3E7E-8068B0C7B3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27262BA-D818-4BF1-8E1D-3070C0B49BFB}" type="slidenum">
              <a:rPr lang="en-KE" smtClean="0"/>
              <a:t>‹#›</a:t>
            </a:fld>
            <a:endParaRPr lang="en-KE"/>
          </a:p>
        </p:txBody>
      </p:sp>
    </p:spTree>
    <p:extLst>
      <p:ext uri="{BB962C8B-B14F-4D97-AF65-F5344CB8AC3E}">
        <p14:creationId xmlns:p14="http://schemas.microsoft.com/office/powerpoint/2010/main" val="13138122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K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832EF-91B8-5823-8490-F046C9A4BCED}"/>
              </a:ext>
            </a:extLst>
          </p:cNvPr>
          <p:cNvSpPr>
            <a:spLocks noGrp="1"/>
          </p:cNvSpPr>
          <p:nvPr>
            <p:ph type="ctrTitle"/>
          </p:nvPr>
        </p:nvSpPr>
        <p:spPr>
          <a:xfrm>
            <a:off x="296067" y="619898"/>
            <a:ext cx="10301176" cy="1771793"/>
          </a:xfrm>
        </p:spPr>
        <p:txBody>
          <a:bodyPr>
            <a:noAutofit/>
          </a:bodyPr>
          <a:lstStyle/>
          <a:p>
            <a:r>
              <a:rPr lang="en-US" sz="4400" b="1" i="0" u="none" strike="noStrike" dirty="0">
                <a:solidFill>
                  <a:srgbClr val="1B1C1D"/>
                </a:solidFill>
                <a:effectLst/>
                <a:latin typeface="Google Sans"/>
              </a:rPr>
              <a:t>Climate and ESG in Emerging Markets</a:t>
            </a:r>
            <a:endParaRPr lang="en-KE" sz="4400" dirty="0"/>
          </a:p>
        </p:txBody>
      </p:sp>
      <p:sp>
        <p:nvSpPr>
          <p:cNvPr id="3" name="TextBox 2">
            <a:extLst>
              <a:ext uri="{FF2B5EF4-FFF2-40B4-BE49-F238E27FC236}">
                <a16:creationId xmlns:a16="http://schemas.microsoft.com/office/drawing/2014/main" id="{CE7B705C-C7DE-DE53-4D64-C103BCD925B9}"/>
              </a:ext>
            </a:extLst>
          </p:cNvPr>
          <p:cNvSpPr txBox="1"/>
          <p:nvPr/>
        </p:nvSpPr>
        <p:spPr>
          <a:xfrm>
            <a:off x="4457701" y="3653523"/>
            <a:ext cx="7086599" cy="2246769"/>
          </a:xfrm>
          <a:prstGeom prst="rect">
            <a:avLst/>
          </a:prstGeom>
          <a:solidFill>
            <a:srgbClr val="00B0F0"/>
          </a:solidFill>
        </p:spPr>
        <p:txBody>
          <a:bodyPr wrap="square">
            <a:spAutoFit/>
          </a:bodyPr>
          <a:lstStyle/>
          <a:p>
            <a:pPr algn="l"/>
            <a:r>
              <a:rPr lang="en-US" sz="2800" i="1" dirty="0"/>
              <a:t>Salome Temba</a:t>
            </a:r>
          </a:p>
          <a:p>
            <a:r>
              <a:rPr lang="en-US" sz="2800" dirty="0"/>
              <a:t>16 years’ banking experience in project finance with ESG Integration and Resource Mobilization</a:t>
            </a:r>
          </a:p>
          <a:p>
            <a:r>
              <a:rPr lang="en-US" sz="2800" dirty="0"/>
              <a:t>Date: 13/06/2025</a:t>
            </a:r>
            <a:endParaRPr lang="en-KE" sz="2800" dirty="0"/>
          </a:p>
        </p:txBody>
      </p:sp>
    </p:spTree>
    <p:extLst>
      <p:ext uri="{BB962C8B-B14F-4D97-AF65-F5344CB8AC3E}">
        <p14:creationId xmlns:p14="http://schemas.microsoft.com/office/powerpoint/2010/main" val="519875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7F560-AA36-FE23-5ECC-59DA1B45CB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E36E0D-FEB5-1F76-5647-34BFC4F5DA3B}"/>
              </a:ext>
            </a:extLst>
          </p:cNvPr>
          <p:cNvSpPr>
            <a:spLocks noGrp="1"/>
          </p:cNvSpPr>
          <p:nvPr>
            <p:ph type="ctrTitle"/>
          </p:nvPr>
        </p:nvSpPr>
        <p:spPr>
          <a:xfrm>
            <a:off x="42531" y="388717"/>
            <a:ext cx="12094534" cy="679855"/>
          </a:xfrm>
          <a:solidFill>
            <a:schemeClr val="tx2">
              <a:lumMod val="75000"/>
              <a:lumOff val="25000"/>
            </a:schemeClr>
          </a:solidFill>
        </p:spPr>
        <p:txBody>
          <a:bodyPr>
            <a:normAutofit/>
          </a:bodyPr>
          <a:lstStyle/>
          <a:p>
            <a:r>
              <a:rPr lang="en-US" sz="4000" dirty="0">
                <a:solidFill>
                  <a:schemeClr val="bg1"/>
                </a:solidFill>
              </a:rPr>
              <a:t>Learning objectives</a:t>
            </a:r>
            <a:endParaRPr lang="en-KE" sz="4000" dirty="0">
              <a:solidFill>
                <a:schemeClr val="bg1"/>
              </a:solidFill>
            </a:endParaRPr>
          </a:p>
        </p:txBody>
      </p:sp>
      <p:sp>
        <p:nvSpPr>
          <p:cNvPr id="3" name="Subtitle 2">
            <a:extLst>
              <a:ext uri="{FF2B5EF4-FFF2-40B4-BE49-F238E27FC236}">
                <a16:creationId xmlns:a16="http://schemas.microsoft.com/office/drawing/2014/main" id="{CDC77526-B612-366A-3256-7C9A509FD6D1}"/>
              </a:ext>
            </a:extLst>
          </p:cNvPr>
          <p:cNvSpPr>
            <a:spLocks noGrp="1"/>
          </p:cNvSpPr>
          <p:nvPr>
            <p:ph type="subTitle" idx="1"/>
          </p:nvPr>
        </p:nvSpPr>
        <p:spPr>
          <a:xfrm>
            <a:off x="462517" y="1534886"/>
            <a:ext cx="10988748" cy="4796802"/>
          </a:xfrm>
          <a:solidFill>
            <a:schemeClr val="accent4">
              <a:lumMod val="20000"/>
              <a:lumOff val="80000"/>
            </a:schemeClr>
          </a:solidFill>
        </p:spPr>
        <p:txBody>
          <a:bodyPr>
            <a:normAutofit fontScale="77500" lnSpcReduction="20000"/>
          </a:bodyPr>
          <a:lstStyle/>
          <a:p>
            <a:pPr marL="342900" indent="-342900" algn="l" rtl="0" fontAlgn="base">
              <a:lnSpc>
                <a:spcPct val="200000"/>
              </a:lnSpc>
              <a:spcAft>
                <a:spcPts val="600"/>
              </a:spcAft>
              <a:buFont typeface="+mj-lt"/>
              <a:buAutoNum type="arabicPeriod"/>
            </a:pPr>
            <a:r>
              <a:rPr lang="en-US" sz="2800" b="1" i="0" u="none" strike="noStrike" dirty="0">
                <a:solidFill>
                  <a:srgbClr val="1B1C1D"/>
                </a:solidFill>
                <a:effectLst/>
                <a:latin typeface="Google Sans Text"/>
              </a:rPr>
              <a:t>Connecting</a:t>
            </a:r>
            <a:r>
              <a:rPr lang="en-US" sz="2800" b="0" i="0" u="none" strike="noStrike" dirty="0">
                <a:solidFill>
                  <a:srgbClr val="1B1C1D"/>
                </a:solidFill>
                <a:effectLst/>
                <a:latin typeface="Google Sans Text"/>
              </a:rPr>
              <a:t> Climate to ESG Factors</a:t>
            </a:r>
          </a:p>
          <a:p>
            <a:pPr marL="342900" indent="-342900" algn="l" fontAlgn="base">
              <a:lnSpc>
                <a:spcPct val="200000"/>
              </a:lnSpc>
              <a:spcAft>
                <a:spcPts val="600"/>
              </a:spcAft>
              <a:buFont typeface="+mj-lt"/>
              <a:buAutoNum type="arabicPeriod"/>
            </a:pPr>
            <a:r>
              <a:rPr lang="en-US" sz="2800" dirty="0">
                <a:solidFill>
                  <a:srgbClr val="1B1C1D"/>
                </a:solidFill>
                <a:latin typeface="Google Sans Text"/>
              </a:rPr>
              <a:t>Understand  </a:t>
            </a:r>
            <a:r>
              <a:rPr lang="en-US" sz="2800" b="1" dirty="0">
                <a:solidFill>
                  <a:srgbClr val="1B1C1D"/>
                </a:solidFill>
                <a:latin typeface="Google Sans Text"/>
              </a:rPr>
              <a:t>Climate and ESG impact </a:t>
            </a:r>
            <a:r>
              <a:rPr lang="en-US" sz="2800" dirty="0">
                <a:solidFill>
                  <a:srgbClr val="1B1C1D"/>
                </a:solidFill>
                <a:latin typeface="Google Sans Text"/>
              </a:rPr>
              <a:t>on emerging markets.</a:t>
            </a:r>
          </a:p>
          <a:p>
            <a:pPr marL="342900" indent="-342900" algn="l" rtl="0" fontAlgn="base">
              <a:lnSpc>
                <a:spcPct val="200000"/>
              </a:lnSpc>
              <a:spcAft>
                <a:spcPts val="600"/>
              </a:spcAft>
              <a:buFont typeface="+mj-lt"/>
              <a:buAutoNum type="arabicPeriod"/>
            </a:pPr>
            <a:r>
              <a:rPr lang="en-US" sz="2800" b="1" dirty="0">
                <a:solidFill>
                  <a:srgbClr val="1B1C1D"/>
                </a:solidFill>
                <a:latin typeface="Google Sans Text"/>
              </a:rPr>
              <a:t>Integrate</a:t>
            </a:r>
            <a:r>
              <a:rPr lang="en-US" sz="2800" dirty="0">
                <a:solidFill>
                  <a:srgbClr val="1B1C1D"/>
                </a:solidFill>
                <a:latin typeface="Google Sans Text"/>
              </a:rPr>
              <a:t> Climate Intelligence into ESG</a:t>
            </a:r>
          </a:p>
          <a:p>
            <a:pPr marL="342900" indent="-342900" algn="l" rtl="0" fontAlgn="base">
              <a:lnSpc>
                <a:spcPct val="200000"/>
              </a:lnSpc>
              <a:spcAft>
                <a:spcPts val="600"/>
              </a:spcAft>
              <a:buFont typeface="+mj-lt"/>
              <a:buAutoNum type="arabicPeriod"/>
            </a:pPr>
            <a:r>
              <a:rPr lang="en-US" sz="2800" b="0" i="0" u="none" strike="noStrike" dirty="0">
                <a:solidFill>
                  <a:srgbClr val="1B1C1D"/>
                </a:solidFill>
                <a:effectLst/>
                <a:latin typeface="Google Sans Text"/>
              </a:rPr>
              <a:t>Best Practices and Emerging Trends in </a:t>
            </a:r>
            <a:r>
              <a:rPr lang="en-US" sz="2800" b="1" i="0" u="none" strike="noStrike" dirty="0">
                <a:solidFill>
                  <a:srgbClr val="1B1C1D"/>
                </a:solidFill>
                <a:effectLst/>
                <a:latin typeface="Google Sans Text"/>
              </a:rPr>
              <a:t>Emerging Markets</a:t>
            </a:r>
          </a:p>
          <a:p>
            <a:pPr marL="342900" indent="-342900" algn="l" fontAlgn="base">
              <a:lnSpc>
                <a:spcPct val="200000"/>
              </a:lnSpc>
              <a:buFont typeface="+mj-lt"/>
              <a:buAutoNum type="arabicPeriod"/>
            </a:pPr>
            <a:r>
              <a:rPr lang="en-US" sz="2800" dirty="0">
                <a:solidFill>
                  <a:srgbClr val="1B1C1D"/>
                </a:solidFill>
                <a:latin typeface="Google Sans Text"/>
              </a:rPr>
              <a:t>Define </a:t>
            </a:r>
            <a:r>
              <a:rPr lang="en-US" sz="2800" b="1" dirty="0">
                <a:solidFill>
                  <a:srgbClr val="1B1C1D"/>
                </a:solidFill>
                <a:latin typeface="Google Sans Text"/>
              </a:rPr>
              <a:t>Sustainable investing</a:t>
            </a:r>
            <a:r>
              <a:rPr lang="en-US" sz="2800" dirty="0">
                <a:solidFill>
                  <a:srgbClr val="1B1C1D"/>
                </a:solidFill>
                <a:latin typeface="Google Sans Text"/>
              </a:rPr>
              <a:t> and its relevance to emerging economies.</a:t>
            </a:r>
            <a:endParaRPr lang="en-US" sz="2800" dirty="0">
              <a:solidFill>
                <a:srgbClr val="000000"/>
              </a:solidFill>
              <a:latin typeface="Arial" panose="020B0604020202020204" pitchFamily="34" charset="0"/>
            </a:endParaRPr>
          </a:p>
          <a:p>
            <a:pPr marL="342900" indent="-342900" algn="l" fontAlgn="base">
              <a:lnSpc>
                <a:spcPct val="200000"/>
              </a:lnSpc>
              <a:buFont typeface="+mj-lt"/>
              <a:buAutoNum type="arabicPeriod"/>
            </a:pPr>
            <a:r>
              <a:rPr lang="en-US" sz="2800" dirty="0">
                <a:solidFill>
                  <a:srgbClr val="1B1C1D"/>
                </a:solidFill>
                <a:latin typeface="Google Sans Text"/>
              </a:rPr>
              <a:t>Identify </a:t>
            </a:r>
            <a:r>
              <a:rPr lang="en-US" sz="2800" b="1" dirty="0">
                <a:solidFill>
                  <a:srgbClr val="1B1C1D"/>
                </a:solidFill>
                <a:latin typeface="Google Sans Text"/>
              </a:rPr>
              <a:t>climate-related risks </a:t>
            </a:r>
            <a:r>
              <a:rPr lang="en-US" sz="2800" dirty="0">
                <a:solidFill>
                  <a:srgbClr val="1B1C1D"/>
                </a:solidFill>
                <a:latin typeface="Google Sans Text"/>
              </a:rPr>
              <a:t>and </a:t>
            </a:r>
            <a:r>
              <a:rPr lang="en-US" sz="2800" b="1" dirty="0">
                <a:solidFill>
                  <a:srgbClr val="1B1C1D"/>
                </a:solidFill>
                <a:latin typeface="Google Sans Text"/>
              </a:rPr>
              <a:t>opportunities</a:t>
            </a:r>
            <a:r>
              <a:rPr lang="en-US" sz="2800" dirty="0">
                <a:solidFill>
                  <a:srgbClr val="1B1C1D"/>
                </a:solidFill>
                <a:latin typeface="Google Sans Text"/>
              </a:rPr>
              <a:t> in emerging markets.</a:t>
            </a:r>
            <a:endParaRPr lang="en-US" sz="2800" dirty="0">
              <a:solidFill>
                <a:srgbClr val="000000"/>
              </a:solidFill>
              <a:latin typeface="Arial" panose="020B0604020202020204" pitchFamily="34" charset="0"/>
            </a:endParaRPr>
          </a:p>
          <a:p>
            <a:pPr marL="342900" indent="-342900" algn="l" rtl="0" fontAlgn="base">
              <a:lnSpc>
                <a:spcPct val="200000"/>
              </a:lnSpc>
              <a:spcAft>
                <a:spcPts val="600"/>
              </a:spcAft>
              <a:buFont typeface="+mj-lt"/>
              <a:buAutoNum type="arabicPeriod"/>
            </a:pPr>
            <a:endParaRPr lang="en-US" sz="2800" b="0" i="0" u="none" strike="noStrike" dirty="0">
              <a:solidFill>
                <a:srgbClr val="1B1C1D"/>
              </a:solidFill>
              <a:effectLst/>
              <a:latin typeface="Google Sans Text"/>
            </a:endParaRPr>
          </a:p>
          <a:p>
            <a:pPr algn="l"/>
            <a:endParaRPr lang="en-KE" dirty="0"/>
          </a:p>
        </p:txBody>
      </p:sp>
    </p:spTree>
    <p:extLst>
      <p:ext uri="{BB962C8B-B14F-4D97-AF65-F5344CB8AC3E}">
        <p14:creationId xmlns:p14="http://schemas.microsoft.com/office/powerpoint/2010/main" val="680460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C753A-CA2B-F530-349C-577331AE85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1560AC-272F-03E2-46A9-ACC61AA182B7}"/>
              </a:ext>
            </a:extLst>
          </p:cNvPr>
          <p:cNvSpPr>
            <a:spLocks noGrp="1"/>
          </p:cNvSpPr>
          <p:nvPr>
            <p:ph type="ctrTitle"/>
          </p:nvPr>
        </p:nvSpPr>
        <p:spPr>
          <a:xfrm>
            <a:off x="42531" y="388717"/>
            <a:ext cx="12094534" cy="679855"/>
          </a:xfrm>
          <a:solidFill>
            <a:schemeClr val="tx2">
              <a:lumMod val="75000"/>
              <a:lumOff val="25000"/>
            </a:schemeClr>
          </a:solidFill>
        </p:spPr>
        <p:txBody>
          <a:bodyPr>
            <a:normAutofit/>
          </a:bodyPr>
          <a:lstStyle/>
          <a:p>
            <a:r>
              <a:rPr lang="en-US" sz="4000" dirty="0">
                <a:solidFill>
                  <a:schemeClr val="bg1"/>
                </a:solidFill>
              </a:rPr>
              <a:t>Define Climate, ESG and Emerging Markets</a:t>
            </a:r>
            <a:endParaRPr lang="en-KE" sz="4000" dirty="0">
              <a:solidFill>
                <a:schemeClr val="bg1"/>
              </a:solidFill>
            </a:endParaRPr>
          </a:p>
        </p:txBody>
      </p:sp>
      <p:graphicFrame>
        <p:nvGraphicFramePr>
          <p:cNvPr id="4" name="Diagram 3">
            <a:extLst>
              <a:ext uri="{FF2B5EF4-FFF2-40B4-BE49-F238E27FC236}">
                <a16:creationId xmlns:a16="http://schemas.microsoft.com/office/drawing/2014/main" id="{B2A3D38C-49F9-C813-C2A9-343DC1A55462}"/>
              </a:ext>
            </a:extLst>
          </p:cNvPr>
          <p:cNvGraphicFramePr/>
          <p:nvPr>
            <p:extLst>
              <p:ext uri="{D42A27DB-BD31-4B8C-83A1-F6EECF244321}">
                <p14:modId xmlns:p14="http://schemas.microsoft.com/office/powerpoint/2010/main" val="691293144"/>
              </p:ext>
            </p:extLst>
          </p:nvPr>
        </p:nvGraphicFramePr>
        <p:xfrm>
          <a:off x="462517" y="1828800"/>
          <a:ext cx="10988748" cy="4502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1987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4D01FD7B-23AD-BA0B-A1F4-7534E9BE0BC0}"/>
              </a:ext>
            </a:extLst>
          </p:cNvPr>
          <p:cNvGraphicFramePr>
            <a:graphicFrameLocks noGrp="1"/>
          </p:cNvGraphicFramePr>
          <p:nvPr>
            <p:ph idx="1"/>
            <p:extLst>
              <p:ext uri="{D42A27DB-BD31-4B8C-83A1-F6EECF244321}">
                <p14:modId xmlns:p14="http://schemas.microsoft.com/office/powerpoint/2010/main" val="990805238"/>
              </p:ext>
            </p:extLst>
          </p:nvPr>
        </p:nvGraphicFramePr>
        <p:xfrm>
          <a:off x="838200" y="1825625"/>
          <a:ext cx="10515600" cy="46389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a:extLst>
              <a:ext uri="{FF2B5EF4-FFF2-40B4-BE49-F238E27FC236}">
                <a16:creationId xmlns:a16="http://schemas.microsoft.com/office/drawing/2014/main" id="{58A544E0-D72A-FA78-F25A-26E9FE2EC4CE}"/>
              </a:ext>
            </a:extLst>
          </p:cNvPr>
          <p:cNvSpPr txBox="1">
            <a:spLocks noGrp="1"/>
          </p:cNvSpPr>
          <p:nvPr>
            <p:ph type="title"/>
          </p:nvPr>
        </p:nvSpPr>
        <p:spPr>
          <a:xfrm>
            <a:off x="43417" y="131208"/>
            <a:ext cx="12105166" cy="682183"/>
          </a:xfrm>
          <a:prstGeom prst="rect">
            <a:avLst/>
          </a:prstGeom>
          <a:solidFill>
            <a:schemeClr val="tx2">
              <a:lumMod val="75000"/>
              <a:lumOff val="25000"/>
            </a:scheme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chemeClr val="bg1"/>
                </a:solidFill>
                <a:latin typeface="Google Sans Text"/>
              </a:rPr>
              <a:t>Connecting Climate to ESG Factors</a:t>
            </a:r>
            <a:endParaRPr lang="en-KE" sz="4000" dirty="0">
              <a:solidFill>
                <a:schemeClr val="bg1"/>
              </a:solidFill>
            </a:endParaRPr>
          </a:p>
        </p:txBody>
      </p:sp>
      <p:sp>
        <p:nvSpPr>
          <p:cNvPr id="5" name="Rectangle 4">
            <a:extLst>
              <a:ext uri="{FF2B5EF4-FFF2-40B4-BE49-F238E27FC236}">
                <a16:creationId xmlns:a16="http://schemas.microsoft.com/office/drawing/2014/main" id="{D5DC048A-6F78-6143-1D3D-D71E0D025209}"/>
              </a:ext>
            </a:extLst>
          </p:cNvPr>
          <p:cNvSpPr/>
          <p:nvPr/>
        </p:nvSpPr>
        <p:spPr>
          <a:xfrm>
            <a:off x="366825" y="813391"/>
            <a:ext cx="9994604" cy="643270"/>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lvl="1" indent="-171450" defTabSz="711200">
              <a:lnSpc>
                <a:spcPct val="90000"/>
              </a:lnSpc>
              <a:spcBef>
                <a:spcPct val="0"/>
              </a:spcBef>
              <a:spcAft>
                <a:spcPct val="15000"/>
              </a:spcAft>
            </a:pPr>
            <a:r>
              <a:rPr lang="en-US"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rPr>
              <a:t>Climate change impacts is crucial for effective ESG integration. Climate insights directly inform Environmental, Social, and Governance factors</a:t>
            </a:r>
            <a:endParaRPr lang="en-KE" dirty="0">
              <a:solidFill>
                <a:prstClr val="black">
                  <a:hueOff val="0"/>
                  <a:satOff val="0"/>
                  <a:lumOff val="0"/>
                  <a:alphaOff val="0"/>
                </a:prst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53495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9DD30-FB94-D405-854E-4361260B0546}"/>
            </a:ext>
          </a:extLst>
        </p:cNvPr>
        <p:cNvGrpSpPr/>
        <p:nvPr/>
      </p:nvGrpSpPr>
      <p:grpSpPr>
        <a:xfrm>
          <a:off x="0" y="0"/>
          <a:ext cx="0" cy="0"/>
          <a:chOff x="0" y="0"/>
          <a:chExt cx="0" cy="0"/>
        </a:xfrm>
      </p:grpSpPr>
      <p:graphicFrame>
        <p:nvGraphicFramePr>
          <p:cNvPr id="9" name="Diagram 8">
            <a:extLst>
              <a:ext uri="{FF2B5EF4-FFF2-40B4-BE49-F238E27FC236}">
                <a16:creationId xmlns:a16="http://schemas.microsoft.com/office/drawing/2014/main" id="{F2270B09-8877-1226-1BD6-BFA57987625F}"/>
              </a:ext>
            </a:extLst>
          </p:cNvPr>
          <p:cNvGraphicFramePr/>
          <p:nvPr>
            <p:extLst>
              <p:ext uri="{D42A27DB-BD31-4B8C-83A1-F6EECF244321}">
                <p14:modId xmlns:p14="http://schemas.microsoft.com/office/powerpoint/2010/main" val="3572302066"/>
              </p:ext>
            </p:extLst>
          </p:nvPr>
        </p:nvGraphicFramePr>
        <p:xfrm>
          <a:off x="10116879" y="980026"/>
          <a:ext cx="1871330" cy="4734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1">
            <a:extLst>
              <a:ext uri="{FF2B5EF4-FFF2-40B4-BE49-F238E27FC236}">
                <a16:creationId xmlns:a16="http://schemas.microsoft.com/office/drawing/2014/main" id="{E784BB67-08B8-F710-811B-8AF1DD1E80D1}"/>
              </a:ext>
            </a:extLst>
          </p:cNvPr>
          <p:cNvSpPr txBox="1">
            <a:spLocks/>
          </p:cNvSpPr>
          <p:nvPr/>
        </p:nvSpPr>
        <p:spPr>
          <a:xfrm>
            <a:off x="48733" y="0"/>
            <a:ext cx="12094534" cy="679855"/>
          </a:xfrm>
          <a:prstGeom prst="rect">
            <a:avLst/>
          </a:prstGeom>
          <a:solidFill>
            <a:schemeClr val="tx2">
              <a:lumMod val="75000"/>
              <a:lumOff val="25000"/>
            </a:scheme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chemeClr val="bg1"/>
                </a:solidFill>
                <a:latin typeface="Google Sans Text"/>
              </a:rPr>
              <a:t>Climate and ESG I</a:t>
            </a:r>
            <a:r>
              <a:rPr lang="en-US" sz="4000" b="0" i="0" u="none" strike="noStrike" dirty="0">
                <a:solidFill>
                  <a:schemeClr val="bg1"/>
                </a:solidFill>
                <a:effectLst/>
                <a:latin typeface="Google Sans Text"/>
              </a:rPr>
              <a:t>mpact on Emerging Markets</a:t>
            </a:r>
            <a:endParaRPr lang="en-KE" sz="4000" dirty="0">
              <a:solidFill>
                <a:schemeClr val="bg1"/>
              </a:solidFill>
            </a:endParaRPr>
          </a:p>
        </p:txBody>
      </p:sp>
      <p:sp>
        <p:nvSpPr>
          <p:cNvPr id="4" name="Rectangle 3">
            <a:extLst>
              <a:ext uri="{FF2B5EF4-FFF2-40B4-BE49-F238E27FC236}">
                <a16:creationId xmlns:a16="http://schemas.microsoft.com/office/drawing/2014/main" id="{CC6463D6-FDA7-4B75-3714-6D6AEE61A81B}"/>
              </a:ext>
            </a:extLst>
          </p:cNvPr>
          <p:cNvSpPr/>
          <p:nvPr/>
        </p:nvSpPr>
        <p:spPr>
          <a:xfrm>
            <a:off x="313660" y="5837274"/>
            <a:ext cx="11531010" cy="818707"/>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endParaRPr lang="en-US" sz="1200" b="1" dirty="0">
              <a:effectLst/>
              <a:latin typeface="Calibri" panose="020F0502020204030204" pitchFamily="34" charset="0"/>
              <a:ea typeface="Calibri" panose="020F0502020204030204" pitchFamily="34" charset="0"/>
              <a:cs typeface="Calibri" panose="020F0502020204030204" pitchFamily="34" charset="0"/>
            </a:endParaRPr>
          </a:p>
          <a:p>
            <a:pPr>
              <a:buNone/>
            </a:pPr>
            <a:r>
              <a:rPr lang="en-US" sz="12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Connecting Climate Change and ESG:</a:t>
            </a:r>
            <a:endPar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C</a:t>
            </a:r>
            <a:r>
              <a:rPr lang="en-US" sz="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limate change is a significant </a:t>
            </a:r>
            <a:r>
              <a:rPr lang="en-US" sz="120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environmental</a:t>
            </a:r>
            <a:r>
              <a:rPr lang="en-US" sz="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factor within the broader ESG framework. Climate change impacts have </a:t>
            </a:r>
            <a:r>
              <a:rPr lang="en-US" sz="120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social</a:t>
            </a:r>
            <a:r>
              <a:rPr lang="en-US" sz="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consequences (</a:t>
            </a:r>
            <a:r>
              <a:rPr lang="en-US" sz="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eg</a:t>
            </a:r>
            <a:r>
              <a:rPr lang="en-US" sz="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displacement, health issues, food insecurity) and can create </a:t>
            </a:r>
            <a:r>
              <a:rPr lang="en-US" sz="120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governance</a:t>
            </a:r>
            <a:r>
              <a:rPr lang="en-US" sz="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challenges (</a:t>
            </a:r>
            <a:r>
              <a:rPr lang="en-US" sz="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eg</a:t>
            </a:r>
            <a:r>
              <a:rPr lang="en-US" sz="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resource management, disaster response). Therefore, addressing climate change  requires  ESG Integration that will attract  sustainable investment</a:t>
            </a:r>
            <a:r>
              <a:rPr lang="en-US" sz="1200" dirty="0">
                <a:effectLst/>
                <a:latin typeface="Calibri" panose="020F0502020204030204" pitchFamily="34" charset="0"/>
                <a:ea typeface="Calibri" panose="020F0502020204030204" pitchFamily="34" charset="0"/>
                <a:cs typeface="Calibri" panose="020F0502020204030204" pitchFamily="34" charset="0"/>
              </a:rPr>
              <a:t>.</a:t>
            </a:r>
            <a:endParaRPr lang="en-US" sz="1200" dirty="0">
              <a:latin typeface="Calibri" panose="020F0502020204030204" pitchFamily="34" charset="0"/>
              <a:ea typeface="Calibri" panose="020F0502020204030204" pitchFamily="34" charset="0"/>
              <a:cs typeface="Calibri" panose="020F0502020204030204" pitchFamily="34" charset="0"/>
            </a:endParaRPr>
          </a:p>
          <a:p>
            <a:pPr algn="ctr"/>
            <a:endParaRPr lang="en-KE" sz="1200" dirty="0"/>
          </a:p>
        </p:txBody>
      </p:sp>
      <p:graphicFrame>
        <p:nvGraphicFramePr>
          <p:cNvPr id="10" name="Diagram 9">
            <a:extLst>
              <a:ext uri="{FF2B5EF4-FFF2-40B4-BE49-F238E27FC236}">
                <a16:creationId xmlns:a16="http://schemas.microsoft.com/office/drawing/2014/main" id="{BACE7CC3-0F21-570F-7030-EC46D64DBC64}"/>
              </a:ext>
            </a:extLst>
          </p:cNvPr>
          <p:cNvGraphicFramePr/>
          <p:nvPr>
            <p:extLst>
              <p:ext uri="{D42A27DB-BD31-4B8C-83A1-F6EECF244321}">
                <p14:modId xmlns:p14="http://schemas.microsoft.com/office/powerpoint/2010/main" val="1678863481"/>
              </p:ext>
            </p:extLst>
          </p:nvPr>
        </p:nvGraphicFramePr>
        <p:xfrm>
          <a:off x="248091" y="942812"/>
          <a:ext cx="9868788" cy="489877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313223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7CF2B00C-7227-9291-D1E7-A265C0767F55}"/>
              </a:ext>
            </a:extLst>
          </p:cNvPr>
          <p:cNvGraphicFramePr>
            <a:graphicFrameLocks noGrp="1"/>
          </p:cNvGraphicFramePr>
          <p:nvPr>
            <p:ph idx="1"/>
            <p:extLst>
              <p:ext uri="{D42A27DB-BD31-4B8C-83A1-F6EECF244321}">
                <p14:modId xmlns:p14="http://schemas.microsoft.com/office/powerpoint/2010/main" val="128392118"/>
              </p:ext>
            </p:extLst>
          </p:nvPr>
        </p:nvGraphicFramePr>
        <p:xfrm>
          <a:off x="2824054" y="1806762"/>
          <a:ext cx="8883501" cy="41998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a:extLst>
              <a:ext uri="{FF2B5EF4-FFF2-40B4-BE49-F238E27FC236}">
                <a16:creationId xmlns:a16="http://schemas.microsoft.com/office/drawing/2014/main" id="{D60179E3-18A8-B3AC-28A9-76E3F9541086}"/>
              </a:ext>
            </a:extLst>
          </p:cNvPr>
          <p:cNvSpPr txBox="1">
            <a:spLocks noGrp="1"/>
          </p:cNvSpPr>
          <p:nvPr>
            <p:ph type="title"/>
          </p:nvPr>
        </p:nvSpPr>
        <p:spPr>
          <a:xfrm>
            <a:off x="59365" y="93439"/>
            <a:ext cx="12073270" cy="634335"/>
          </a:xfrm>
          <a:prstGeom prst="rect">
            <a:avLst/>
          </a:prstGeom>
          <a:solidFill>
            <a:schemeClr val="tx2">
              <a:lumMod val="75000"/>
              <a:lumOff val="25000"/>
            </a:scheme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chemeClr val="bg1"/>
                </a:solidFill>
                <a:latin typeface="Calibri" panose="020F0502020204030204" pitchFamily="34" charset="0"/>
                <a:ea typeface="Calibri" panose="020F0502020204030204" pitchFamily="34" charset="0"/>
                <a:cs typeface="Calibri" panose="020F0502020204030204" pitchFamily="34" charset="0"/>
              </a:rPr>
              <a:t>Integrating Climate Intelligence into ESG Strategies</a:t>
            </a:r>
            <a:endParaRPr lang="en-KE" sz="4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5910E644-891B-E59A-6F0D-943956AEB916}"/>
              </a:ext>
            </a:extLst>
          </p:cNvPr>
          <p:cNvSpPr txBox="1"/>
          <p:nvPr/>
        </p:nvSpPr>
        <p:spPr>
          <a:xfrm>
            <a:off x="580803" y="732637"/>
            <a:ext cx="10221877" cy="646331"/>
          </a:xfrm>
          <a:prstGeom prst="rect">
            <a:avLst/>
          </a:prstGeom>
          <a:solidFill>
            <a:srgbClr val="FFC000"/>
          </a:solidFill>
        </p:spPr>
        <p:txBody>
          <a:bodyPr wrap="square">
            <a:spAutoFit/>
          </a:bodyPr>
          <a:lstStyle/>
          <a:p>
            <a:r>
              <a:rPr lang="en-US" b="1" dirty="0">
                <a:effectLst/>
                <a:latin typeface="Calibri" panose="020F0502020204030204" pitchFamily="34" charset="0"/>
                <a:ea typeface="Calibri" panose="020F0502020204030204" pitchFamily="34" charset="0"/>
                <a:cs typeface="Calibri" panose="020F0502020204030204" pitchFamily="34" charset="0"/>
              </a:rPr>
              <a:t>Climate intelligence</a:t>
            </a:r>
            <a:r>
              <a:rPr lang="en-US" dirty="0">
                <a:effectLst/>
                <a:latin typeface="Calibri" panose="020F0502020204030204" pitchFamily="34" charset="0"/>
                <a:ea typeface="Calibri" panose="020F0502020204030204" pitchFamily="34" charset="0"/>
                <a:cs typeface="Calibri" panose="020F0502020204030204" pitchFamily="34" charset="0"/>
              </a:rPr>
              <a:t> refers to the </a:t>
            </a:r>
            <a:r>
              <a:rPr lang="en-US" b="1" dirty="0">
                <a:effectLst/>
                <a:latin typeface="Calibri" panose="020F0502020204030204" pitchFamily="34" charset="0"/>
                <a:ea typeface="Calibri" panose="020F0502020204030204" pitchFamily="34" charset="0"/>
                <a:cs typeface="Calibri" panose="020F0502020204030204" pitchFamily="34" charset="0"/>
              </a:rPr>
              <a:t>actionable insights</a:t>
            </a:r>
            <a:r>
              <a:rPr lang="en-US" dirty="0">
                <a:effectLst/>
                <a:latin typeface="Calibri" panose="020F0502020204030204" pitchFamily="34" charset="0"/>
                <a:ea typeface="Calibri" panose="020F0502020204030204" pitchFamily="34" charset="0"/>
                <a:cs typeface="Calibri" panose="020F0502020204030204" pitchFamily="34" charset="0"/>
              </a:rPr>
              <a:t> derived from the </a:t>
            </a:r>
            <a:r>
              <a:rPr lang="en-US" b="1" dirty="0">
                <a:effectLst/>
                <a:latin typeface="Calibri" panose="020F0502020204030204" pitchFamily="34" charset="0"/>
                <a:ea typeface="Calibri" panose="020F0502020204030204" pitchFamily="34" charset="0"/>
                <a:cs typeface="Calibri" panose="020F0502020204030204" pitchFamily="34" charset="0"/>
              </a:rPr>
              <a:t>analysis of climate-related data, models, and assessments. </a:t>
            </a:r>
            <a:r>
              <a:rPr lang="en-US" dirty="0">
                <a:effectLst/>
                <a:latin typeface="Calibri" panose="020F0502020204030204" pitchFamily="34" charset="0"/>
                <a:ea typeface="Calibri" panose="020F0502020204030204" pitchFamily="34" charset="0"/>
                <a:cs typeface="Calibri" panose="020F0502020204030204" pitchFamily="34" charset="0"/>
              </a:rPr>
              <a:t>Data</a:t>
            </a:r>
            <a:r>
              <a:rPr lang="en-US" dirty="0">
                <a:latin typeface="Calibri" panose="020F0502020204030204" pitchFamily="34" charset="0"/>
                <a:ea typeface="Calibri" panose="020F0502020204030204" pitchFamily="34" charset="0"/>
                <a:cs typeface="Calibri" panose="020F0502020204030204" pitchFamily="34" charset="0"/>
              </a:rPr>
              <a:t>-driven foundation for informed </a:t>
            </a:r>
            <a:r>
              <a:rPr lang="en-US" b="1" dirty="0">
                <a:latin typeface="Calibri" panose="020F0502020204030204" pitchFamily="34" charset="0"/>
                <a:ea typeface="Calibri" panose="020F0502020204030204" pitchFamily="34" charset="0"/>
                <a:cs typeface="Calibri" panose="020F0502020204030204" pitchFamily="34" charset="0"/>
              </a:rPr>
              <a:t>ESG integration</a:t>
            </a:r>
            <a:r>
              <a:rPr lang="en-US" dirty="0"/>
              <a:t>.</a:t>
            </a:r>
            <a:endParaRPr lang="en-KE" dirty="0"/>
          </a:p>
        </p:txBody>
      </p:sp>
      <p:sp>
        <p:nvSpPr>
          <p:cNvPr id="7" name="Rectangle 6">
            <a:extLst>
              <a:ext uri="{FF2B5EF4-FFF2-40B4-BE49-F238E27FC236}">
                <a16:creationId xmlns:a16="http://schemas.microsoft.com/office/drawing/2014/main" id="{B744A25E-9623-C553-0EA3-FF94895B48BB}"/>
              </a:ext>
            </a:extLst>
          </p:cNvPr>
          <p:cNvSpPr/>
          <p:nvPr/>
        </p:nvSpPr>
        <p:spPr>
          <a:xfrm>
            <a:off x="484445" y="1378968"/>
            <a:ext cx="2254103" cy="4593265"/>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13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Background:</a:t>
            </a:r>
            <a:r>
              <a:rPr lang="en-US" sz="13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algn="just"/>
            <a:endParaRPr lang="en-US" sz="13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algn="just"/>
            <a:r>
              <a:rPr lang="en-US" sz="13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AgriGrow</a:t>
            </a:r>
            <a:r>
              <a:rPr lang="en-US" sz="13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Africa is a large agricultural company operating across several countries in Sub-Saharan Africa, producing stable crops like maize and sorghum. The region is increasingly experiencing more frequent and intense droughts, as well as unpredictable rainfall patterns, directly impacting Agri Grow's yields, water resources, and operational costs. Investors are also becoming increasingly concerned about the long-term sustainability of Agri Grow's operations in the face of climate change.</a:t>
            </a:r>
            <a:endParaRPr lang="en-KE" sz="13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CB5C7653-23B5-BB19-5059-66BB5F17B6AB}"/>
              </a:ext>
            </a:extLst>
          </p:cNvPr>
          <p:cNvSpPr/>
          <p:nvPr/>
        </p:nvSpPr>
        <p:spPr>
          <a:xfrm>
            <a:off x="3954931" y="1378968"/>
            <a:ext cx="4970721" cy="4277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Calibri" panose="020F0502020204030204" pitchFamily="34" charset="0"/>
                <a:ea typeface="Calibri" panose="020F0502020204030204" pitchFamily="34" charset="0"/>
                <a:cs typeface="Calibri" panose="020F0502020204030204" pitchFamily="34" charset="0"/>
              </a:rPr>
              <a:t>Integration Steps</a:t>
            </a:r>
            <a:endParaRPr lang="en-KE" sz="2800" b="1" dirty="0">
              <a:latin typeface="Calibri" panose="020F0502020204030204" pitchFamily="34" charset="0"/>
              <a:ea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20BF8103-748D-9951-411B-63B4BDA5C817}"/>
              </a:ext>
            </a:extLst>
          </p:cNvPr>
          <p:cNvSpPr/>
          <p:nvPr/>
        </p:nvSpPr>
        <p:spPr>
          <a:xfrm>
            <a:off x="666309" y="6006622"/>
            <a:ext cx="10573191" cy="757939"/>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nSpc>
                <a:spcPct val="107000"/>
              </a:lnSpc>
              <a:spcAft>
                <a:spcPts val="800"/>
              </a:spcAft>
              <a:buSzPts val="1000"/>
              <a:tabLst>
                <a:tab pos="457200" algn="l"/>
              </a:tabLst>
            </a:pPr>
            <a:endParaRPr lang="en-US" sz="1400" b="1" dirty="0">
              <a:effectLst/>
              <a:latin typeface="Times New Roman" panose="02020603050405020304" pitchFamily="18" charset="0"/>
              <a:ea typeface="Times New Roman" panose="02020603050405020304" pitchFamily="18" charset="0"/>
              <a:cs typeface="Arial" panose="020B0604020202020204" pitchFamily="34" charset="0"/>
            </a:endParaRPr>
          </a:p>
          <a:p>
            <a:pPr lvl="0">
              <a:lnSpc>
                <a:spcPct val="107000"/>
              </a:lnSpc>
              <a:spcAft>
                <a:spcPts val="800"/>
              </a:spcAft>
              <a:buSzPts val="1000"/>
              <a:tabLst>
                <a:tab pos="457200" algn="l"/>
              </a:tabLst>
            </a:pPr>
            <a:r>
              <a:rPr lang="en-KE" sz="1400" b="1" i="1"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Challenges:</a:t>
            </a:r>
            <a:r>
              <a:rPr lang="en-KE" sz="1400" i="1"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Data gaps, capacity building, long-term </a:t>
            </a:r>
            <a:r>
              <a:rPr lang="en-KE" sz="140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climate projections into short-term decision-making, policy uncertainty.</a:t>
            </a:r>
            <a:endParaRPr lang="en-US" i="1" dirty="0">
              <a:solidFill>
                <a:schemeClr val="tx1"/>
              </a:solidFill>
              <a:latin typeface="Symbol" panose="05050102010706020507" pitchFamily="18" charset="2"/>
              <a:ea typeface="Calibri" panose="020F0502020204030204" pitchFamily="34" charset="0"/>
              <a:cs typeface="Times New Roman" panose="02020603050405020304" pitchFamily="18" charset="0"/>
            </a:endParaRPr>
          </a:p>
          <a:p>
            <a:pPr lvl="0">
              <a:lnSpc>
                <a:spcPct val="107000"/>
              </a:lnSpc>
              <a:spcAft>
                <a:spcPts val="800"/>
              </a:spcAft>
              <a:buSzPts val="1000"/>
              <a:tabLst>
                <a:tab pos="457200" algn="l"/>
              </a:tabLst>
            </a:pPr>
            <a:r>
              <a:rPr lang="en-US" sz="1400" b="1" i="1" dirty="0">
                <a:solidFill>
                  <a:schemeClr val="tx1"/>
                </a:solidFill>
                <a:effectLst/>
                <a:latin typeface="Symbol" panose="05050102010706020507" pitchFamily="18" charset="2"/>
                <a:ea typeface="Calibri" panose="020F0502020204030204" pitchFamily="34" charset="0"/>
                <a:cs typeface="Times New Roman" panose="02020603050405020304" pitchFamily="18" charset="0"/>
              </a:rPr>
              <a:t>O</a:t>
            </a:r>
            <a:r>
              <a:rPr lang="en-KE" sz="1400" b="1" i="1" dirty="0" err="1">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pportunities</a:t>
            </a:r>
            <a:r>
              <a:rPr lang="en-KE" sz="1400" b="1" i="1"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a:t>
            </a:r>
            <a:r>
              <a:rPr lang="en-KE" sz="1400" i="1"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Tech advancements (remote sensing, AI), growing investor interest, leapfrogging to resilient development.</a:t>
            </a:r>
            <a:endParaRPr lang="en-KE" sz="1400" i="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algn="ctr"/>
            <a:endParaRPr lang="en-KE" dirty="0"/>
          </a:p>
        </p:txBody>
      </p:sp>
    </p:spTree>
    <p:extLst>
      <p:ext uri="{BB962C8B-B14F-4D97-AF65-F5344CB8AC3E}">
        <p14:creationId xmlns:p14="http://schemas.microsoft.com/office/powerpoint/2010/main" val="603768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870F1A12-8B26-18BC-8154-E953FA927474}"/>
              </a:ext>
            </a:extLst>
          </p:cNvPr>
          <p:cNvGraphicFramePr>
            <a:graphicFrameLocks noGrp="1"/>
          </p:cNvGraphicFramePr>
          <p:nvPr>
            <p:ph idx="1"/>
            <p:extLst>
              <p:ext uri="{D42A27DB-BD31-4B8C-83A1-F6EECF244321}">
                <p14:modId xmlns:p14="http://schemas.microsoft.com/office/powerpoint/2010/main" val="1219564557"/>
              </p:ext>
            </p:extLst>
          </p:nvPr>
        </p:nvGraphicFramePr>
        <p:xfrm>
          <a:off x="838200" y="1306286"/>
          <a:ext cx="10515600" cy="51865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a:extLst>
              <a:ext uri="{FF2B5EF4-FFF2-40B4-BE49-F238E27FC236}">
                <a16:creationId xmlns:a16="http://schemas.microsoft.com/office/drawing/2014/main" id="{A0242130-1C5A-C2D5-4C7F-7A5A08C3DCEA}"/>
              </a:ext>
            </a:extLst>
          </p:cNvPr>
          <p:cNvSpPr txBox="1">
            <a:spLocks noGrp="1"/>
          </p:cNvSpPr>
          <p:nvPr>
            <p:ph type="title"/>
          </p:nvPr>
        </p:nvSpPr>
        <p:spPr>
          <a:xfrm>
            <a:off x="838200" y="365126"/>
            <a:ext cx="11021786" cy="756104"/>
          </a:xfrm>
          <a:prstGeom prst="rect">
            <a:avLst/>
          </a:prstGeom>
          <a:solidFill>
            <a:schemeClr val="tx2">
              <a:lumMod val="75000"/>
              <a:lumOff val="25000"/>
            </a:scheme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KE" sz="4000" b="1" dirty="0">
                <a:solidFill>
                  <a:schemeClr val="bg1"/>
                </a:solidFill>
                <a:effectLst/>
                <a:latin typeface="Calibri" panose="020F0502020204030204" pitchFamily="34" charset="0"/>
                <a:ea typeface="Calibri" panose="020F0502020204030204" pitchFamily="34" charset="0"/>
              </a:rPr>
              <a:t>Climate-Informed ESG in Emerging Markets</a:t>
            </a:r>
            <a:endParaRPr lang="en-KE" sz="1600" dirty="0">
              <a:solidFill>
                <a:schemeClr val="bg1"/>
              </a:solidFill>
            </a:endParaRPr>
          </a:p>
        </p:txBody>
      </p:sp>
    </p:spTree>
    <p:extLst>
      <p:ext uri="{BB962C8B-B14F-4D97-AF65-F5344CB8AC3E}">
        <p14:creationId xmlns:p14="http://schemas.microsoft.com/office/powerpoint/2010/main" val="2954583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519954A9-2165-0D26-3C7E-112C4A9B3105}"/>
              </a:ext>
            </a:extLst>
          </p:cNvPr>
          <p:cNvGraphicFramePr>
            <a:graphicFrameLocks noGrp="1"/>
          </p:cNvGraphicFramePr>
          <p:nvPr>
            <p:ph idx="1"/>
            <p:extLst>
              <p:ext uri="{D42A27DB-BD31-4B8C-83A1-F6EECF244321}">
                <p14:modId xmlns:p14="http://schemas.microsoft.com/office/powerpoint/2010/main" val="4174354168"/>
              </p:ext>
            </p:extLst>
          </p:nvPr>
        </p:nvGraphicFramePr>
        <p:xfrm>
          <a:off x="838200" y="125333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a:extLst>
              <a:ext uri="{FF2B5EF4-FFF2-40B4-BE49-F238E27FC236}">
                <a16:creationId xmlns:a16="http://schemas.microsoft.com/office/drawing/2014/main" id="{C1BB4478-6663-DAE3-D7E3-2D144CC42B2F}"/>
              </a:ext>
            </a:extLst>
          </p:cNvPr>
          <p:cNvSpPr txBox="1">
            <a:spLocks noGrp="1"/>
          </p:cNvSpPr>
          <p:nvPr>
            <p:ph type="title"/>
          </p:nvPr>
        </p:nvSpPr>
        <p:spPr>
          <a:xfrm>
            <a:off x="838200" y="365126"/>
            <a:ext cx="10515600" cy="707118"/>
          </a:xfrm>
          <a:prstGeom prst="rect">
            <a:avLst/>
          </a:prstGeom>
          <a:solidFill>
            <a:schemeClr val="tx2">
              <a:lumMod val="75000"/>
              <a:lumOff val="25000"/>
            </a:scheme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solidFill>
                  <a:schemeClr val="bg1"/>
                </a:solidFill>
                <a:effectLst/>
                <a:latin typeface="Calibri" panose="020F0502020204030204" pitchFamily="34" charset="0"/>
                <a:ea typeface="Calibri" panose="020F0502020204030204" pitchFamily="34" charset="0"/>
              </a:rPr>
              <a:t>Case Studies: </a:t>
            </a:r>
            <a:r>
              <a:rPr lang="en-KE" sz="4000" b="1" dirty="0">
                <a:solidFill>
                  <a:schemeClr val="bg1"/>
                </a:solidFill>
                <a:effectLst/>
                <a:latin typeface="Calibri" panose="020F0502020204030204" pitchFamily="34" charset="0"/>
                <a:ea typeface="Calibri" panose="020F0502020204030204" pitchFamily="34" charset="0"/>
              </a:rPr>
              <a:t>Climate-Informed ESG </a:t>
            </a:r>
            <a:r>
              <a:rPr lang="en-US" sz="4000" b="1" dirty="0">
                <a:solidFill>
                  <a:schemeClr val="bg1"/>
                </a:solidFill>
                <a:effectLst/>
                <a:latin typeface="Calibri" panose="020F0502020204030204" pitchFamily="34" charset="0"/>
                <a:ea typeface="Calibri" panose="020F0502020204030204" pitchFamily="34" charset="0"/>
              </a:rPr>
              <a:t>Integration</a:t>
            </a:r>
            <a:endParaRPr lang="en-KE" sz="1600" dirty="0">
              <a:solidFill>
                <a:schemeClr val="bg1"/>
              </a:solidFill>
            </a:endParaRPr>
          </a:p>
        </p:txBody>
      </p:sp>
    </p:spTree>
    <p:extLst>
      <p:ext uri="{BB962C8B-B14F-4D97-AF65-F5344CB8AC3E}">
        <p14:creationId xmlns:p14="http://schemas.microsoft.com/office/powerpoint/2010/main" val="1084236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317C2-E937-A860-17E5-BF63444C4DEA}"/>
            </a:ext>
          </a:extLst>
        </p:cNvPr>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F02B1E58-BAC8-6484-3EB7-64552AA615DF}"/>
              </a:ext>
            </a:extLst>
          </p:cNvPr>
          <p:cNvGraphicFramePr/>
          <p:nvPr>
            <p:extLst>
              <p:ext uri="{D42A27DB-BD31-4B8C-83A1-F6EECF244321}">
                <p14:modId xmlns:p14="http://schemas.microsoft.com/office/powerpoint/2010/main" val="462649728"/>
              </p:ext>
            </p:extLst>
          </p:nvPr>
        </p:nvGraphicFramePr>
        <p:xfrm>
          <a:off x="281762" y="1658680"/>
          <a:ext cx="11201401" cy="49760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a:extLst>
              <a:ext uri="{FF2B5EF4-FFF2-40B4-BE49-F238E27FC236}">
                <a16:creationId xmlns:a16="http://schemas.microsoft.com/office/drawing/2014/main" id="{A63E9522-7B85-6809-893A-2B07BAD9D7FB}"/>
              </a:ext>
            </a:extLst>
          </p:cNvPr>
          <p:cNvSpPr txBox="1">
            <a:spLocks/>
          </p:cNvSpPr>
          <p:nvPr/>
        </p:nvSpPr>
        <p:spPr>
          <a:xfrm>
            <a:off x="0" y="102468"/>
            <a:ext cx="12094534" cy="679855"/>
          </a:xfrm>
          <a:prstGeom prst="rect">
            <a:avLst/>
          </a:prstGeom>
          <a:solidFill>
            <a:schemeClr val="tx2">
              <a:lumMod val="75000"/>
              <a:lumOff val="25000"/>
            </a:scheme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chemeClr val="bg1"/>
                </a:solidFill>
              </a:rPr>
              <a:t>Sustainable Investing</a:t>
            </a:r>
            <a:endParaRPr lang="en-KE" sz="4000" dirty="0">
              <a:solidFill>
                <a:schemeClr val="bg1"/>
              </a:solidFill>
            </a:endParaRPr>
          </a:p>
        </p:txBody>
      </p:sp>
      <p:sp>
        <p:nvSpPr>
          <p:cNvPr id="6" name="Title 5">
            <a:extLst>
              <a:ext uri="{FF2B5EF4-FFF2-40B4-BE49-F238E27FC236}">
                <a16:creationId xmlns:a16="http://schemas.microsoft.com/office/drawing/2014/main" id="{A5E45682-BC3E-E171-1702-51E46FD3E05B}"/>
              </a:ext>
            </a:extLst>
          </p:cNvPr>
          <p:cNvSpPr>
            <a:spLocks noGrp="1"/>
          </p:cNvSpPr>
          <p:nvPr>
            <p:ph type="ctrTitle"/>
          </p:nvPr>
        </p:nvSpPr>
        <p:spPr>
          <a:xfrm>
            <a:off x="281762" y="888448"/>
            <a:ext cx="11360888" cy="770232"/>
          </a:xfrm>
          <a:solidFill>
            <a:srgbClr val="FFC000"/>
          </a:solidFill>
        </p:spPr>
        <p:txBody>
          <a:bodyPr>
            <a:noAutofit/>
          </a:bodyPr>
          <a:lstStyle/>
          <a:p>
            <a:r>
              <a:rPr lang="en-US" sz="1800" dirty="0">
                <a:latin typeface="Calibri" panose="020F0502020204030204" pitchFamily="34" charset="0"/>
                <a:ea typeface="Calibri" panose="020F0502020204030204" pitchFamily="34" charset="0"/>
                <a:cs typeface="Calibri" panose="020F0502020204030204" pitchFamily="34" charset="0"/>
              </a:rPr>
              <a:t>What is Sustainable Investing?</a:t>
            </a:r>
            <a:r>
              <a:rPr lang="en-US" sz="1800" dirty="0">
                <a:effectLst/>
                <a:latin typeface="Calibri" panose="020F0502020204030204" pitchFamily="34" charset="0"/>
                <a:ea typeface="Calibri" panose="020F0502020204030204" pitchFamily="34" charset="0"/>
                <a:cs typeface="Calibri" panose="020F0502020204030204" pitchFamily="34" charset="0"/>
              </a:rPr>
              <a:t> An investment that considers </a:t>
            </a:r>
            <a:r>
              <a:rPr lang="en-US" sz="1800" b="1" dirty="0">
                <a:effectLst/>
                <a:latin typeface="Calibri" panose="020F0502020204030204" pitchFamily="34" charset="0"/>
                <a:ea typeface="Calibri" panose="020F0502020204030204" pitchFamily="34" charset="0"/>
                <a:cs typeface="Calibri" panose="020F0502020204030204" pitchFamily="34" charset="0"/>
              </a:rPr>
              <a:t>environmental, social, and governance (ESG) factors</a:t>
            </a:r>
            <a:r>
              <a:rPr lang="en-US" sz="1800" dirty="0">
                <a:effectLst/>
                <a:latin typeface="Calibri" panose="020F0502020204030204" pitchFamily="34" charset="0"/>
                <a:ea typeface="Calibri" panose="020F0502020204030204" pitchFamily="34" charset="0"/>
                <a:cs typeface="Calibri" panose="020F0502020204030204" pitchFamily="34" charset="0"/>
              </a:rPr>
              <a:t> alongside traditional financial metrics</a:t>
            </a:r>
            <a:r>
              <a:rPr lang="en-US" sz="1800" baseline="30000" dirty="0">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when making investment decisions.</a:t>
            </a:r>
            <a:r>
              <a:rPr lang="en-US" sz="1800" baseline="30000" dirty="0">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It aims to generate positive long-term impact while managing risks and potentially enhancing returns.</a:t>
            </a:r>
            <a:endParaRPr lang="en-KE" sz="1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79963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6C88A-BE77-3198-6156-0957FF77BC4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96A3108-0D65-9BAC-B66E-76147F314B58}"/>
              </a:ext>
            </a:extLst>
          </p:cNvPr>
          <p:cNvSpPr txBox="1">
            <a:spLocks/>
          </p:cNvSpPr>
          <p:nvPr/>
        </p:nvSpPr>
        <p:spPr>
          <a:xfrm>
            <a:off x="0" y="102468"/>
            <a:ext cx="12094534" cy="679855"/>
          </a:xfrm>
          <a:prstGeom prst="rect">
            <a:avLst/>
          </a:prstGeom>
          <a:solidFill>
            <a:schemeClr val="tx2">
              <a:lumMod val="75000"/>
              <a:lumOff val="25000"/>
            </a:scheme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chemeClr val="bg1"/>
                </a:solidFill>
              </a:rPr>
              <a:t>Sustainable Investing Relevance to Emerging Markets</a:t>
            </a:r>
            <a:endParaRPr lang="en-KE" sz="4000" dirty="0">
              <a:solidFill>
                <a:schemeClr val="bg1"/>
              </a:solidFill>
            </a:endParaRPr>
          </a:p>
        </p:txBody>
      </p:sp>
      <p:graphicFrame>
        <p:nvGraphicFramePr>
          <p:cNvPr id="7" name="Table 6">
            <a:extLst>
              <a:ext uri="{FF2B5EF4-FFF2-40B4-BE49-F238E27FC236}">
                <a16:creationId xmlns:a16="http://schemas.microsoft.com/office/drawing/2014/main" id="{DD170B1A-99F8-E5C4-BC68-36F385FEAD5E}"/>
              </a:ext>
            </a:extLst>
          </p:cNvPr>
          <p:cNvGraphicFramePr>
            <a:graphicFrameLocks noGrp="1"/>
          </p:cNvGraphicFramePr>
          <p:nvPr>
            <p:extLst>
              <p:ext uri="{D42A27DB-BD31-4B8C-83A1-F6EECF244321}">
                <p14:modId xmlns:p14="http://schemas.microsoft.com/office/powerpoint/2010/main" val="806949494"/>
              </p:ext>
            </p:extLst>
          </p:nvPr>
        </p:nvGraphicFramePr>
        <p:xfrm>
          <a:off x="336107" y="834656"/>
          <a:ext cx="11077944" cy="5720320"/>
        </p:xfrm>
        <a:graphic>
          <a:graphicData uri="http://schemas.openxmlformats.org/drawingml/2006/table">
            <a:tbl>
              <a:tblPr firstRow="1" bandRow="1">
                <a:tableStyleId>{00A15C55-8517-42AA-B614-E9B94910E393}</a:tableStyleId>
              </a:tblPr>
              <a:tblGrid>
                <a:gridCol w="3056817">
                  <a:extLst>
                    <a:ext uri="{9D8B030D-6E8A-4147-A177-3AD203B41FA5}">
                      <a16:colId xmlns:a16="http://schemas.microsoft.com/office/drawing/2014/main" val="3725287860"/>
                    </a:ext>
                  </a:extLst>
                </a:gridCol>
                <a:gridCol w="3876878">
                  <a:extLst>
                    <a:ext uri="{9D8B030D-6E8A-4147-A177-3AD203B41FA5}">
                      <a16:colId xmlns:a16="http://schemas.microsoft.com/office/drawing/2014/main" val="2154413067"/>
                    </a:ext>
                  </a:extLst>
                </a:gridCol>
                <a:gridCol w="4144249">
                  <a:extLst>
                    <a:ext uri="{9D8B030D-6E8A-4147-A177-3AD203B41FA5}">
                      <a16:colId xmlns:a16="http://schemas.microsoft.com/office/drawing/2014/main" val="2297201889"/>
                    </a:ext>
                  </a:extLst>
                </a:gridCol>
              </a:tblGrid>
              <a:tr h="290864">
                <a:tc>
                  <a:txBody>
                    <a:bodyPr/>
                    <a:lstStyle/>
                    <a:p>
                      <a:r>
                        <a:rPr lang="en-US" sz="1200" dirty="0"/>
                        <a:t>Factor</a:t>
                      </a:r>
                      <a:endParaRPr lang="en-KE" sz="1200" dirty="0"/>
                    </a:p>
                  </a:txBody>
                  <a:tcPr/>
                </a:tc>
                <a:tc>
                  <a:txBody>
                    <a:bodyPr/>
                    <a:lstStyle/>
                    <a:p>
                      <a:r>
                        <a:rPr lang="en-US" sz="1200" dirty="0"/>
                        <a:t>Challenge/Impact to Emerging Markets</a:t>
                      </a:r>
                      <a:endParaRPr lang="en-KE" sz="1200" dirty="0"/>
                    </a:p>
                  </a:txBody>
                  <a:tcPr/>
                </a:tc>
                <a:tc>
                  <a:txBody>
                    <a:bodyPr/>
                    <a:lstStyle/>
                    <a:p>
                      <a:r>
                        <a:rPr lang="en-US" sz="1200" dirty="0"/>
                        <a:t> Sustainable Investing Relevance</a:t>
                      </a:r>
                      <a:endParaRPr lang="en-KE" sz="1200" dirty="0"/>
                    </a:p>
                  </a:txBody>
                  <a:tcPr/>
                </a:tc>
                <a:extLst>
                  <a:ext uri="{0D108BD9-81ED-4DB2-BD59-A6C34878D82A}">
                    <a16:rowId xmlns:a16="http://schemas.microsoft.com/office/drawing/2014/main" val="3040137025"/>
                  </a:ext>
                </a:extLst>
              </a:tr>
              <a:tr h="678682">
                <a:tc>
                  <a:txBody>
                    <a:bodyPr/>
                    <a:lstStyle/>
                    <a:p>
                      <a:r>
                        <a:rPr lang="fr-FR" sz="1200" dirty="0"/>
                        <a:t>Unique </a:t>
                      </a:r>
                      <a:r>
                        <a:rPr lang="fr-FR" sz="1200" dirty="0" err="1"/>
                        <a:t>Development</a:t>
                      </a:r>
                      <a:r>
                        <a:rPr lang="fr-FR" sz="1200" dirty="0"/>
                        <a:t> Challenges (Env. &amp; Social)</a:t>
                      </a:r>
                      <a:endParaRPr lang="en-KE" sz="1200" dirty="0"/>
                    </a:p>
                  </a:txBody>
                  <a:tcPr/>
                </a:tc>
                <a:tc>
                  <a:txBody>
                    <a:bodyPr/>
                    <a:lstStyle/>
                    <a:p>
                      <a:r>
                        <a:rPr lang="en-US" sz="1200" dirty="0"/>
                        <a:t>Climate vulnerability, resource scarcity, inequality, and weak governance.</a:t>
                      </a:r>
                    </a:p>
                    <a:p>
                      <a:endParaRPr lang="en-KE" sz="1200" dirty="0"/>
                    </a:p>
                  </a:txBody>
                  <a:tcPr/>
                </a:tc>
                <a:tc>
                  <a:txBody>
                    <a:bodyPr/>
                    <a:lstStyle/>
                    <a:p>
                      <a:r>
                        <a:rPr lang="en-US" sz="1200" dirty="0"/>
                        <a:t>Directs capital to solve environmental/social issues &amp; fostering economic development</a:t>
                      </a:r>
                      <a:endParaRPr lang="en-KE" sz="1200" dirty="0"/>
                    </a:p>
                  </a:txBody>
                  <a:tcPr/>
                </a:tc>
                <a:extLst>
                  <a:ext uri="{0D108BD9-81ED-4DB2-BD59-A6C34878D82A}">
                    <a16:rowId xmlns:a16="http://schemas.microsoft.com/office/drawing/2014/main" val="4170564596"/>
                  </a:ext>
                </a:extLst>
              </a:tr>
              <a:tr h="484773">
                <a:tc>
                  <a:txBody>
                    <a:bodyPr/>
                    <a:lstStyle/>
                    <a:p>
                      <a:r>
                        <a:rPr lang="en-US" sz="1200" dirty="0"/>
                        <a:t>Heightened Risks (ESG-related)</a:t>
                      </a:r>
                      <a:endParaRPr lang="en-KE" sz="1200" dirty="0"/>
                    </a:p>
                  </a:txBody>
                  <a:tcPr/>
                </a:tc>
                <a:tc>
                  <a:txBody>
                    <a:bodyPr/>
                    <a:lstStyle/>
                    <a:p>
                      <a:r>
                        <a:rPr lang="en-US" sz="1200" dirty="0"/>
                        <a:t>Managing and mitigating heightened ESG-related risks to attract and retain investment</a:t>
                      </a:r>
                      <a:endParaRPr lang="en-KE" sz="1200" dirty="0"/>
                    </a:p>
                  </a:txBody>
                  <a:tcPr/>
                </a:tc>
                <a:tc>
                  <a:txBody>
                    <a:bodyPr/>
                    <a:lstStyle/>
                    <a:p>
                      <a:r>
                        <a:rPr lang="en-US" sz="1200" dirty="0"/>
                        <a:t>Helps  identify and mitigate </a:t>
                      </a:r>
                      <a:r>
                        <a:rPr lang="en-US" sz="1200" dirty="0" err="1"/>
                        <a:t>Esg</a:t>
                      </a:r>
                      <a:r>
                        <a:rPr lang="en-US" sz="1200" dirty="0"/>
                        <a:t> related risks within investment portfolios.</a:t>
                      </a:r>
                      <a:endParaRPr lang="en-KE" sz="1200" dirty="0"/>
                    </a:p>
                  </a:txBody>
                  <a:tcPr/>
                </a:tc>
                <a:extLst>
                  <a:ext uri="{0D108BD9-81ED-4DB2-BD59-A6C34878D82A}">
                    <a16:rowId xmlns:a16="http://schemas.microsoft.com/office/drawing/2014/main" val="1802750849"/>
                  </a:ext>
                </a:extLst>
              </a:tr>
              <a:tr h="678682">
                <a:tc>
                  <a:txBody>
                    <a:bodyPr/>
                    <a:lstStyle/>
                    <a:p>
                      <a:r>
                        <a:rPr lang="en-US" sz="1200" dirty="0"/>
                        <a:t>Long-Term Growth Opportunities (Sustainable Sectors)</a:t>
                      </a:r>
                      <a:endParaRPr lang="en-KE" sz="1200" dirty="0"/>
                    </a:p>
                  </a:txBody>
                  <a:tcPr/>
                </a:tc>
                <a:tc>
                  <a:txBody>
                    <a:bodyPr/>
                    <a:lstStyle/>
                    <a:p>
                      <a:r>
                        <a:rPr lang="en-US" sz="1200" dirty="0"/>
                        <a:t>Capitalizing on long-term growth opportunities in sustainable sectors effectively.</a:t>
                      </a:r>
                      <a:endParaRPr lang="en-KE" sz="1200" dirty="0"/>
                    </a:p>
                  </a:txBody>
                  <a:tcPr/>
                </a:tc>
                <a:tc>
                  <a:txBody>
                    <a:bodyPr/>
                    <a:lstStyle/>
                    <a:p>
                      <a:r>
                        <a:rPr lang="en-US" sz="1200" dirty="0"/>
                        <a:t>Enabling investors to tap into significant long-term growth opportunities in sustainable businesses and infrastructure.</a:t>
                      </a:r>
                      <a:endParaRPr lang="en-KE" sz="1200" dirty="0"/>
                    </a:p>
                  </a:txBody>
                  <a:tcPr/>
                </a:tc>
                <a:extLst>
                  <a:ext uri="{0D108BD9-81ED-4DB2-BD59-A6C34878D82A}">
                    <a16:rowId xmlns:a16="http://schemas.microsoft.com/office/drawing/2014/main" val="3247898609"/>
                  </a:ext>
                </a:extLst>
              </a:tr>
              <a:tr h="872591">
                <a:tc>
                  <a:txBody>
                    <a:bodyPr/>
                    <a:lstStyle/>
                    <a:p>
                      <a:r>
                        <a:rPr lang="en-US" sz="1200" dirty="0"/>
                        <a:t>Global Investor Trends (Sustainability Focus)</a:t>
                      </a:r>
                      <a:endParaRPr lang="en-KE" sz="1200" dirty="0"/>
                    </a:p>
                  </a:txBody>
                  <a:tcPr/>
                </a:tc>
                <a:tc>
                  <a:txBody>
                    <a:bodyPr/>
                    <a:lstStyle/>
                    <a:p>
                      <a:r>
                        <a:rPr lang="en-US" sz="1200" dirty="0"/>
                        <a:t>Developing strong ESG profiles to attract global sustainable investors.</a:t>
                      </a:r>
                      <a:endParaRPr lang="en-KE" sz="1200" dirty="0"/>
                    </a:p>
                  </a:txBody>
                  <a:tcPr/>
                </a:tc>
                <a:tc>
                  <a:txBody>
                    <a:bodyPr/>
                    <a:lstStyle/>
                    <a:p>
                      <a:r>
                        <a:rPr lang="en-US" sz="1200" dirty="0"/>
                        <a:t>Emerging markets with strong ESG profiles and investment opportunities aligned with sustainability themes are increasingly attractive to international investors. </a:t>
                      </a:r>
                      <a:endParaRPr lang="en-KE" sz="1200" dirty="0"/>
                    </a:p>
                  </a:txBody>
                  <a:tcPr/>
                </a:tc>
                <a:extLst>
                  <a:ext uri="{0D108BD9-81ED-4DB2-BD59-A6C34878D82A}">
                    <a16:rowId xmlns:a16="http://schemas.microsoft.com/office/drawing/2014/main" val="2254411587"/>
                  </a:ext>
                </a:extLst>
              </a:tr>
              <a:tr h="872591">
                <a:tc>
                  <a:txBody>
                    <a:bodyPr/>
                    <a:lstStyle/>
                    <a:p>
                      <a:r>
                        <a:rPr lang="en-US" sz="1200" dirty="0"/>
                        <a:t>Vulnerability and Instability (Env. &amp; Social Shocks)</a:t>
                      </a:r>
                      <a:endParaRPr lang="en-KE" sz="1200" dirty="0"/>
                    </a:p>
                  </a:txBody>
                  <a:tcPr/>
                </a:tc>
                <a:tc>
                  <a:txBody>
                    <a:bodyPr/>
                    <a:lstStyle/>
                    <a:p>
                      <a:r>
                        <a:rPr lang="en-US" sz="1200" dirty="0"/>
                        <a:t>Building resilience and stability against environmental and social shocks</a:t>
                      </a:r>
                      <a:endParaRPr lang="en-KE" sz="1200" dirty="0"/>
                    </a:p>
                  </a:txBody>
                  <a:tcPr/>
                </a:tc>
                <a:tc>
                  <a:txBody>
                    <a:bodyPr/>
                    <a:lstStyle/>
                    <a:p>
                      <a:r>
                        <a:rPr lang="en-US" sz="1200" dirty="0"/>
                        <a:t>Enhancing the resilience and stability of companies and economies by prioritizing sustainability for long-term stability and investor confidence.</a:t>
                      </a:r>
                    </a:p>
                    <a:p>
                      <a:endParaRPr lang="en-KE" sz="1200" dirty="0"/>
                    </a:p>
                  </a:txBody>
                  <a:tcPr/>
                </a:tc>
                <a:extLst>
                  <a:ext uri="{0D108BD9-81ED-4DB2-BD59-A6C34878D82A}">
                    <a16:rowId xmlns:a16="http://schemas.microsoft.com/office/drawing/2014/main" val="4253896362"/>
                  </a:ext>
                </a:extLst>
              </a:tr>
              <a:tr h="678682">
                <a:tc>
                  <a:txBody>
                    <a:bodyPr/>
                    <a:lstStyle/>
                    <a:p>
                      <a:r>
                        <a:rPr lang="en-US" sz="1200" dirty="0"/>
                        <a:t>Potential for Innovation (Clean Tech)</a:t>
                      </a:r>
                      <a:endParaRPr lang="en-KE" sz="1200" dirty="0"/>
                    </a:p>
                  </a:txBody>
                  <a:tcPr/>
                </a:tc>
                <a:tc>
                  <a:txBody>
                    <a:bodyPr/>
                    <a:lstStyle/>
                    <a:p>
                      <a:r>
                        <a:rPr lang="en-US" sz="1200" dirty="0"/>
                        <a:t>Fostering innovation and adoption of sustainable technologies.</a:t>
                      </a:r>
                      <a:endParaRPr lang="en-KE" sz="1200" dirty="0"/>
                    </a:p>
                  </a:txBody>
                  <a:tcPr/>
                </a:tc>
                <a:tc>
                  <a:txBody>
                    <a:bodyPr/>
                    <a:lstStyle/>
                    <a:p>
                      <a:r>
                        <a:rPr lang="en-US" sz="1200" dirty="0"/>
                        <a:t>Efficient technologies in emerging markets, potentially allowing them to "leapfrog" older, more polluting development paths</a:t>
                      </a:r>
                      <a:endParaRPr lang="en-KE" sz="1200" dirty="0"/>
                    </a:p>
                  </a:txBody>
                  <a:tcPr/>
                </a:tc>
                <a:extLst>
                  <a:ext uri="{0D108BD9-81ED-4DB2-BD59-A6C34878D82A}">
                    <a16:rowId xmlns:a16="http://schemas.microsoft.com/office/drawing/2014/main" val="68760577"/>
                  </a:ext>
                </a:extLst>
              </a:tr>
              <a:tr h="484773">
                <a:tc>
                  <a:txBody>
                    <a:bodyPr/>
                    <a:lstStyle/>
                    <a:p>
                      <a:r>
                        <a:rPr lang="en-US" sz="1200" dirty="0"/>
                        <a:t>SDG Relevance</a:t>
                      </a:r>
                      <a:endParaRPr lang="en-KE" sz="1200" dirty="0"/>
                    </a:p>
                  </a:txBody>
                  <a:tcPr/>
                </a:tc>
                <a:tc>
                  <a:txBody>
                    <a:bodyPr/>
                    <a:lstStyle/>
                    <a:p>
                      <a:r>
                        <a:rPr lang="en-US" sz="1200" dirty="0"/>
                        <a:t>Mobilizing sufficient capital to contribute meaningfully to the Sustainable Development Goals</a:t>
                      </a:r>
                      <a:endParaRPr lang="en-KE" sz="1200" dirty="0"/>
                    </a:p>
                  </a:txBody>
                  <a:tcPr/>
                </a:tc>
                <a:tc>
                  <a:txBody>
                    <a:bodyPr/>
                    <a:lstStyle/>
                    <a:p>
                      <a:r>
                        <a:rPr lang="en-US" sz="1200" dirty="0"/>
                        <a:t>Playing a vital role in mobilizing the capital needed to achieve the UN's Sustainable Development Goals.</a:t>
                      </a:r>
                      <a:endParaRPr lang="en-KE" sz="1200" dirty="0"/>
                    </a:p>
                  </a:txBody>
                  <a:tcPr/>
                </a:tc>
                <a:extLst>
                  <a:ext uri="{0D108BD9-81ED-4DB2-BD59-A6C34878D82A}">
                    <a16:rowId xmlns:a16="http://schemas.microsoft.com/office/drawing/2014/main" val="2789353904"/>
                  </a:ext>
                </a:extLst>
              </a:tr>
              <a:tr h="678682">
                <a:tc>
                  <a:txBody>
                    <a:bodyPr/>
                    <a:lstStyle/>
                    <a:p>
                      <a:r>
                        <a:rPr lang="en-US" sz="1200" dirty="0"/>
                        <a:t>Evolving Local Investor Preferences</a:t>
                      </a:r>
                      <a:endParaRPr lang="en-KE" sz="1200" dirty="0"/>
                    </a:p>
                  </a:txBody>
                  <a:tcPr/>
                </a:tc>
                <a:tc>
                  <a:txBody>
                    <a:bodyPr/>
                    <a:lstStyle/>
                    <a:p>
                      <a:r>
                        <a:rPr lang="en-US" sz="1200" dirty="0"/>
                        <a:t>Meeting the growing demand for sustainable investment options from local investors.</a:t>
                      </a:r>
                      <a:endParaRPr lang="en-KE" sz="1200" dirty="0"/>
                    </a:p>
                  </a:txBody>
                  <a:tcPr/>
                </a:tc>
                <a:tc>
                  <a:txBody>
                    <a:bodyPr/>
                    <a:lstStyle/>
                    <a:p>
                      <a:r>
                        <a:rPr lang="en-US" sz="1200" dirty="0"/>
                        <a:t>Providing investment opportunities that align with the values ​​and long-term well-being of increasingly sustainability-conscious local investors</a:t>
                      </a:r>
                      <a:endParaRPr lang="en-KE" sz="1200" dirty="0"/>
                    </a:p>
                  </a:txBody>
                  <a:tcPr/>
                </a:tc>
                <a:extLst>
                  <a:ext uri="{0D108BD9-81ED-4DB2-BD59-A6C34878D82A}">
                    <a16:rowId xmlns:a16="http://schemas.microsoft.com/office/drawing/2014/main" val="1418039970"/>
                  </a:ext>
                </a:extLst>
              </a:tr>
            </a:tbl>
          </a:graphicData>
        </a:graphic>
      </p:graphicFrame>
    </p:spTree>
    <p:extLst>
      <p:ext uri="{BB962C8B-B14F-4D97-AF65-F5344CB8AC3E}">
        <p14:creationId xmlns:p14="http://schemas.microsoft.com/office/powerpoint/2010/main" val="1343778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9805F616-41F6-F463-F058-3C2B315464E7}"/>
              </a:ext>
            </a:extLst>
          </p:cNvPr>
          <p:cNvGraphicFramePr>
            <a:graphicFrameLocks noGrp="1"/>
          </p:cNvGraphicFramePr>
          <p:nvPr>
            <p:ph idx="1"/>
            <p:extLst>
              <p:ext uri="{D42A27DB-BD31-4B8C-83A1-F6EECF244321}">
                <p14:modId xmlns:p14="http://schemas.microsoft.com/office/powerpoint/2010/main" val="2469538184"/>
              </p:ext>
            </p:extLst>
          </p:nvPr>
        </p:nvGraphicFramePr>
        <p:xfrm>
          <a:off x="800100" y="1116419"/>
          <a:ext cx="10515600" cy="53056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1">
            <a:extLst>
              <a:ext uri="{FF2B5EF4-FFF2-40B4-BE49-F238E27FC236}">
                <a16:creationId xmlns:a16="http://schemas.microsoft.com/office/drawing/2014/main" id="{F34CF37B-9C27-9665-0B1E-CD2ABA915AB2}"/>
              </a:ext>
            </a:extLst>
          </p:cNvPr>
          <p:cNvSpPr txBox="1">
            <a:spLocks noGrp="1"/>
          </p:cNvSpPr>
          <p:nvPr>
            <p:ph type="title"/>
          </p:nvPr>
        </p:nvSpPr>
        <p:spPr>
          <a:xfrm>
            <a:off x="74428" y="327504"/>
            <a:ext cx="11966944" cy="707065"/>
          </a:xfrm>
          <a:prstGeom prst="rect">
            <a:avLst/>
          </a:prstGeom>
          <a:solidFill>
            <a:schemeClr val="tx2">
              <a:lumMod val="75000"/>
              <a:lumOff val="25000"/>
            </a:scheme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chemeClr val="bg1"/>
                </a:solidFill>
              </a:rPr>
              <a:t>Case Studies: Sustainable Investing  Applicability</a:t>
            </a:r>
            <a:endParaRPr lang="en-KE" sz="4000" dirty="0">
              <a:solidFill>
                <a:schemeClr val="bg1"/>
              </a:solidFill>
            </a:endParaRPr>
          </a:p>
        </p:txBody>
      </p:sp>
      <p:sp>
        <p:nvSpPr>
          <p:cNvPr id="6" name="Rectangle 5">
            <a:extLst>
              <a:ext uri="{FF2B5EF4-FFF2-40B4-BE49-F238E27FC236}">
                <a16:creationId xmlns:a16="http://schemas.microsoft.com/office/drawing/2014/main" id="{AA80EDB1-82D7-6D76-B231-E5E36EA12334}"/>
              </a:ext>
            </a:extLst>
          </p:cNvPr>
          <p:cNvSpPr/>
          <p:nvPr/>
        </p:nvSpPr>
        <p:spPr>
          <a:xfrm>
            <a:off x="754911" y="6105194"/>
            <a:ext cx="10839893" cy="752806"/>
          </a:xfrm>
          <a:prstGeom prst="rect">
            <a:avLst/>
          </a:prstGeom>
          <a:solidFill>
            <a:srgbClr val="003400"/>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KE" sz="1200" dirty="0">
                <a:solidFill>
                  <a:schemeClr val="bg1"/>
                </a:solidFill>
                <a:effectLst/>
                <a:latin typeface="Calibri" panose="020F0502020204030204" pitchFamily="34" charset="0"/>
                <a:ea typeface="Calibri" panose="020F0502020204030204" pitchFamily="34" charset="0"/>
              </a:rPr>
              <a:t>Capital is being directed towards projects and companies that address critical environmental and social challenges  with long-term value creation. Blended finance and supportive policies are key enablers</a:t>
            </a:r>
            <a:endParaRPr lang="en-KE" sz="1200" dirty="0">
              <a:solidFill>
                <a:schemeClr val="bg1"/>
              </a:solidFill>
            </a:endParaRPr>
          </a:p>
        </p:txBody>
      </p:sp>
    </p:spTree>
    <p:extLst>
      <p:ext uri="{BB962C8B-B14F-4D97-AF65-F5344CB8AC3E}">
        <p14:creationId xmlns:p14="http://schemas.microsoft.com/office/powerpoint/2010/main" val="131262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21C68-2DAF-B6EC-EC54-FA19916FD6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033C7C-7A07-48C5-9A56-2EC4C55348AB}"/>
              </a:ext>
            </a:extLst>
          </p:cNvPr>
          <p:cNvSpPr>
            <a:spLocks noGrp="1"/>
          </p:cNvSpPr>
          <p:nvPr>
            <p:ph type="ctrTitle"/>
          </p:nvPr>
        </p:nvSpPr>
        <p:spPr>
          <a:xfrm>
            <a:off x="907311" y="829967"/>
            <a:ext cx="9789041" cy="647958"/>
          </a:xfrm>
          <a:solidFill>
            <a:srgbClr val="FFC000"/>
          </a:solidFill>
        </p:spPr>
        <p:txBody>
          <a:bodyPr>
            <a:normAutofit/>
          </a:bodyPr>
          <a:lstStyle/>
          <a:p>
            <a:r>
              <a:rPr lang="en-US" sz="1800" b="1" i="0" u="none" strike="noStrike" dirty="0">
                <a:solidFill>
                  <a:srgbClr val="1B1C1D"/>
                </a:solidFill>
                <a:effectLst/>
                <a:latin typeface="Google Sans Text"/>
              </a:rPr>
              <a:t>Case Study: </a:t>
            </a:r>
            <a:r>
              <a:rPr lang="en-US" sz="2200" dirty="0"/>
              <a:t>The Rise of Drought-Resilient Agriculture in the Sahel Region</a:t>
            </a:r>
            <a:endParaRPr lang="en-KE" sz="2200" dirty="0"/>
          </a:p>
        </p:txBody>
      </p:sp>
      <p:graphicFrame>
        <p:nvGraphicFramePr>
          <p:cNvPr id="5" name="Diagram 4">
            <a:extLst>
              <a:ext uri="{FF2B5EF4-FFF2-40B4-BE49-F238E27FC236}">
                <a16:creationId xmlns:a16="http://schemas.microsoft.com/office/drawing/2014/main" id="{A2DD1D34-8BB7-2DDE-CCB5-33E0801CF6B7}"/>
              </a:ext>
            </a:extLst>
          </p:cNvPr>
          <p:cNvGraphicFramePr/>
          <p:nvPr>
            <p:extLst>
              <p:ext uri="{D42A27DB-BD31-4B8C-83A1-F6EECF244321}">
                <p14:modId xmlns:p14="http://schemas.microsoft.com/office/powerpoint/2010/main" val="1272043100"/>
              </p:ext>
            </p:extLst>
          </p:nvPr>
        </p:nvGraphicFramePr>
        <p:xfrm>
          <a:off x="388087" y="1594883"/>
          <a:ext cx="11290565" cy="51195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a:extLst>
              <a:ext uri="{FF2B5EF4-FFF2-40B4-BE49-F238E27FC236}">
                <a16:creationId xmlns:a16="http://schemas.microsoft.com/office/drawing/2014/main" id="{CC0E795D-08B2-4E21-8EBF-53E428D21568}"/>
              </a:ext>
            </a:extLst>
          </p:cNvPr>
          <p:cNvSpPr txBox="1">
            <a:spLocks/>
          </p:cNvSpPr>
          <p:nvPr/>
        </p:nvSpPr>
        <p:spPr>
          <a:xfrm>
            <a:off x="225056" y="56374"/>
            <a:ext cx="11966944" cy="707065"/>
          </a:xfrm>
          <a:prstGeom prst="rect">
            <a:avLst/>
          </a:prstGeom>
          <a:solidFill>
            <a:schemeClr val="tx2">
              <a:lumMod val="75000"/>
              <a:lumOff val="25000"/>
            </a:scheme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chemeClr val="bg1"/>
                </a:solidFill>
              </a:rPr>
              <a:t>Risks and Opportunity Identification</a:t>
            </a:r>
            <a:endParaRPr lang="en-KE" sz="4000" dirty="0">
              <a:solidFill>
                <a:schemeClr val="bg1"/>
              </a:solidFill>
            </a:endParaRPr>
          </a:p>
        </p:txBody>
      </p:sp>
    </p:spTree>
    <p:extLst>
      <p:ext uri="{BB962C8B-B14F-4D97-AF65-F5344CB8AC3E}">
        <p14:creationId xmlns:p14="http://schemas.microsoft.com/office/powerpoint/2010/main" val="3470142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3F9A76A7-8103-F0B1-0241-2035559443A8}"/>
              </a:ext>
            </a:extLst>
          </p:cNvPr>
          <p:cNvGraphicFramePr>
            <a:graphicFrameLocks noGrp="1"/>
          </p:cNvGraphicFramePr>
          <p:nvPr>
            <p:ph idx="1"/>
            <p:extLst>
              <p:ext uri="{D42A27DB-BD31-4B8C-83A1-F6EECF244321}">
                <p14:modId xmlns:p14="http://schemas.microsoft.com/office/powerpoint/2010/main" val="667334537"/>
              </p:ext>
            </p:extLst>
          </p:nvPr>
        </p:nvGraphicFramePr>
        <p:xfrm>
          <a:off x="318977" y="932489"/>
          <a:ext cx="11696559" cy="59255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1">
            <a:extLst>
              <a:ext uri="{FF2B5EF4-FFF2-40B4-BE49-F238E27FC236}">
                <a16:creationId xmlns:a16="http://schemas.microsoft.com/office/drawing/2014/main" id="{6A34DCAD-EA47-698D-9E43-5C43FB111429}"/>
              </a:ext>
            </a:extLst>
          </p:cNvPr>
          <p:cNvSpPr txBox="1">
            <a:spLocks noGrp="1"/>
          </p:cNvSpPr>
          <p:nvPr>
            <p:ph type="title"/>
          </p:nvPr>
        </p:nvSpPr>
        <p:spPr>
          <a:xfrm>
            <a:off x="-3545" y="217967"/>
            <a:ext cx="12195545" cy="653903"/>
          </a:xfrm>
          <a:prstGeom prst="rect">
            <a:avLst/>
          </a:prstGeom>
          <a:solidFill>
            <a:schemeClr val="tx2">
              <a:lumMod val="75000"/>
              <a:lumOff val="25000"/>
            </a:scheme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dirty="0">
                <a:solidFill>
                  <a:schemeClr val="bg1"/>
                </a:solidFill>
              </a:rPr>
              <a:t>Case Study: Climate Resilience in the Sahel - Risks, Opportunities &amp; ESG</a:t>
            </a:r>
            <a:endParaRPr lang="en-KE" sz="3200" dirty="0">
              <a:solidFill>
                <a:schemeClr val="bg1"/>
              </a:solidFill>
            </a:endParaRPr>
          </a:p>
        </p:txBody>
      </p:sp>
    </p:spTree>
    <p:extLst>
      <p:ext uri="{BB962C8B-B14F-4D97-AF65-F5344CB8AC3E}">
        <p14:creationId xmlns:p14="http://schemas.microsoft.com/office/powerpoint/2010/main" val="3207976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E88FF-21B2-F6C4-3084-BA658921E08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4F03FEA-FDC4-E38F-C0B3-79713C985F01}"/>
              </a:ext>
            </a:extLst>
          </p:cNvPr>
          <p:cNvSpPr>
            <a:spLocks noGrp="1"/>
          </p:cNvSpPr>
          <p:nvPr>
            <p:ph type="subTitle" idx="1"/>
          </p:nvPr>
        </p:nvSpPr>
        <p:spPr>
          <a:xfrm>
            <a:off x="1208314" y="2100943"/>
            <a:ext cx="9144000" cy="2574472"/>
          </a:xfrm>
        </p:spPr>
        <p:txBody>
          <a:bodyPr>
            <a:normAutofit fontScale="47500" lnSpcReduction="20000"/>
          </a:bodyPr>
          <a:lstStyle/>
          <a:p>
            <a:pPr rtl="0" fontAlgn="base"/>
            <a:r>
              <a:rPr lang="en-US" sz="4400" b="0" i="0" u="none" strike="noStrike" dirty="0">
                <a:solidFill>
                  <a:srgbClr val="000000"/>
                </a:solidFill>
                <a:effectLst/>
                <a:latin typeface="Arial" panose="020B0604020202020204" pitchFamily="34" charset="0"/>
              </a:rPr>
              <a:t>Q&amp;A </a:t>
            </a:r>
          </a:p>
          <a:p>
            <a:pPr rtl="0" fontAlgn="base"/>
            <a:endParaRPr lang="en-US" sz="4400" b="0" i="0" u="none" strike="noStrike" dirty="0">
              <a:solidFill>
                <a:srgbClr val="000000"/>
              </a:solidFill>
              <a:effectLst/>
              <a:latin typeface="Arial" panose="020B0604020202020204" pitchFamily="34" charset="0"/>
            </a:endParaRPr>
          </a:p>
          <a:p>
            <a:pPr rtl="0" fontAlgn="base"/>
            <a:r>
              <a:rPr lang="en-US" sz="4400" b="0" i="1" u="none" strike="noStrike" dirty="0">
                <a:solidFill>
                  <a:srgbClr val="000000"/>
                </a:solidFill>
                <a:effectLst/>
                <a:latin typeface="Arial" panose="020B0604020202020204" pitchFamily="34" charset="0"/>
              </a:rPr>
              <a:t>Reflection: What risks and opportunities  that stood out and how will they reshape ESG strategies</a:t>
            </a:r>
            <a:r>
              <a:rPr lang="en-US" sz="4400" b="0" i="0" u="none" strike="noStrike" dirty="0">
                <a:solidFill>
                  <a:srgbClr val="000000"/>
                </a:solidFill>
                <a:effectLst/>
                <a:latin typeface="Arial" panose="020B0604020202020204" pitchFamily="34" charset="0"/>
              </a:rPr>
              <a:t>. </a:t>
            </a:r>
          </a:p>
          <a:p>
            <a:pPr rtl="0" fontAlgn="base"/>
            <a:endParaRPr lang="en-US" sz="4400" dirty="0">
              <a:solidFill>
                <a:srgbClr val="000000"/>
              </a:solidFill>
              <a:latin typeface="Arial" panose="020B0604020202020204" pitchFamily="34" charset="0"/>
            </a:endParaRPr>
          </a:p>
          <a:p>
            <a:pPr fontAlgn="base"/>
            <a:r>
              <a:rPr lang="en-US" sz="4400" dirty="0"/>
              <a:t>$7 saved for every $1 invested, every $1 invested in adaptation and resilience generates more than $10 in benefits over ten years. Therefore, lets incorporate ESG in our businesses.</a:t>
            </a:r>
            <a:endParaRPr lang="en-US" sz="4400" b="0" i="0" u="none" strike="noStrike" dirty="0">
              <a:solidFill>
                <a:srgbClr val="000000"/>
              </a:solidFill>
              <a:effectLst/>
              <a:latin typeface="Arial" panose="020B0604020202020204" pitchFamily="34" charset="0"/>
            </a:endParaRPr>
          </a:p>
          <a:p>
            <a:pPr rtl="0" fontAlgn="base"/>
            <a:endParaRPr lang="en-US" sz="1800" b="0" i="0" u="none" strike="noStrike" dirty="0">
              <a:solidFill>
                <a:srgbClr val="000000"/>
              </a:solidFill>
              <a:effectLst/>
              <a:latin typeface="Arial" panose="020B0604020202020204" pitchFamily="34" charset="0"/>
            </a:endParaRPr>
          </a:p>
          <a:p>
            <a:endParaRPr lang="en-KE" dirty="0"/>
          </a:p>
        </p:txBody>
      </p:sp>
      <p:sp>
        <p:nvSpPr>
          <p:cNvPr id="4" name="Title 1">
            <a:extLst>
              <a:ext uri="{FF2B5EF4-FFF2-40B4-BE49-F238E27FC236}">
                <a16:creationId xmlns:a16="http://schemas.microsoft.com/office/drawing/2014/main" id="{E531ECAD-7DF2-DCC2-2738-9C83A77B5703}"/>
              </a:ext>
            </a:extLst>
          </p:cNvPr>
          <p:cNvSpPr txBox="1">
            <a:spLocks/>
          </p:cNvSpPr>
          <p:nvPr/>
        </p:nvSpPr>
        <p:spPr>
          <a:xfrm>
            <a:off x="838200" y="365126"/>
            <a:ext cx="10515600" cy="707118"/>
          </a:xfrm>
          <a:prstGeom prst="rect">
            <a:avLst/>
          </a:prstGeom>
          <a:solidFill>
            <a:schemeClr val="tx2">
              <a:lumMod val="75000"/>
              <a:lumOff val="25000"/>
            </a:scheme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rPr>
              <a:t>END</a:t>
            </a:r>
            <a:endParaRPr lang="en-KE" sz="1600" dirty="0">
              <a:solidFill>
                <a:schemeClr val="bg1"/>
              </a:solidFill>
            </a:endParaRPr>
          </a:p>
        </p:txBody>
      </p:sp>
    </p:spTree>
    <p:extLst>
      <p:ext uri="{BB962C8B-B14F-4D97-AF65-F5344CB8AC3E}">
        <p14:creationId xmlns:p14="http://schemas.microsoft.com/office/powerpoint/2010/main" val="19513895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272B8593DFDB4BAC26CFB6A2507BE5" ma:contentTypeVersion="15" ma:contentTypeDescription="Create a new document." ma:contentTypeScope="" ma:versionID="6f6015358cec158930216418edb06d66">
  <xsd:schema xmlns:xsd="http://www.w3.org/2001/XMLSchema" xmlns:xs="http://www.w3.org/2001/XMLSchema" xmlns:p="http://schemas.microsoft.com/office/2006/metadata/properties" xmlns:ns2="84c2dd64-6297-4b26-b14a-326829d035c8" xmlns:ns3="8815e528-c122-4da7-907e-7250e4b96c37" targetNamespace="http://schemas.microsoft.com/office/2006/metadata/properties" ma:root="true" ma:fieldsID="5dbe61c5555f997ef60cb48538ae64e4" ns2:_="" ns3:_="">
    <xsd:import namespace="84c2dd64-6297-4b26-b14a-326829d035c8"/>
    <xsd:import namespace="8815e528-c122-4da7-907e-7250e4b96c3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c2dd64-6297-4b26-b14a-326829d035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cf710277-b621-4017-a6f4-062370b1a78c"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815e528-c122-4da7-907e-7250e4b96c3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283001c-3b37-443d-ad6a-ed7b3630311e}" ma:internalName="TaxCatchAll" ma:showField="CatchAllData" ma:web="8815e528-c122-4da7-907e-7250e4b96c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4c2dd64-6297-4b26-b14a-326829d035c8">
      <Terms xmlns="http://schemas.microsoft.com/office/infopath/2007/PartnerControls"/>
    </lcf76f155ced4ddcb4097134ff3c332f>
    <TaxCatchAll xmlns="8815e528-c122-4da7-907e-7250e4b96c37" xsi:nil="true"/>
  </documentManagement>
</p:properties>
</file>

<file path=customXml/itemProps1.xml><?xml version="1.0" encoding="utf-8"?>
<ds:datastoreItem xmlns:ds="http://schemas.openxmlformats.org/officeDocument/2006/customXml" ds:itemID="{AEDCA26A-AF67-473C-A824-A041771D2D77}"/>
</file>

<file path=customXml/itemProps2.xml><?xml version="1.0" encoding="utf-8"?>
<ds:datastoreItem xmlns:ds="http://schemas.openxmlformats.org/officeDocument/2006/customXml" ds:itemID="{0366F986-64A1-4F40-9733-FB3CED35FE78}"/>
</file>

<file path=customXml/itemProps3.xml><?xml version="1.0" encoding="utf-8"?>
<ds:datastoreItem xmlns:ds="http://schemas.openxmlformats.org/officeDocument/2006/customXml" ds:itemID="{EAC1DCA4-A306-4420-B2F4-893C6D7594FD}"/>
</file>

<file path=docProps/app.xml><?xml version="1.0" encoding="utf-8"?>
<Properties xmlns="http://schemas.openxmlformats.org/officeDocument/2006/extended-properties" xmlns:vt="http://schemas.openxmlformats.org/officeDocument/2006/docPropsVTypes">
  <TotalTime>0</TotalTime>
  <Words>2745</Words>
  <Application>Microsoft Office PowerPoint</Application>
  <PresentationFormat>Widescreen</PresentationFormat>
  <Paragraphs>177</Paragraphs>
  <Slides>14</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Aptos</vt:lpstr>
      <vt:lpstr>Aptos Display</vt:lpstr>
      <vt:lpstr>Arial</vt:lpstr>
      <vt:lpstr>Calibri</vt:lpstr>
      <vt:lpstr>Google Sans</vt:lpstr>
      <vt:lpstr>Google Sans Text</vt:lpstr>
      <vt:lpstr>Symbol</vt:lpstr>
      <vt:lpstr>Times New Roman</vt:lpstr>
      <vt:lpstr>Office Theme</vt:lpstr>
      <vt:lpstr>Climate and ESG in Emerging Markets</vt:lpstr>
      <vt:lpstr>Learning objectives</vt:lpstr>
      <vt:lpstr>Define Climate, ESG and Emerging Markets</vt:lpstr>
      <vt:lpstr>Connecting Climate to ESG Factors</vt:lpstr>
      <vt:lpstr>PowerPoint Presentation</vt:lpstr>
      <vt:lpstr>Integrating Climate Intelligence into ESG Strategies</vt:lpstr>
      <vt:lpstr>Climate-Informed ESG in Emerging Markets</vt:lpstr>
      <vt:lpstr>Case Studies: Climate-Informed ESG Integration</vt:lpstr>
      <vt:lpstr>What is Sustainable Investing? An investment that considers environmental, social, and governance (ESG) factors alongside traditional financial metrics when making investment decisions. It aims to generate positive long-term impact while managing risks and potentially enhancing returns.</vt:lpstr>
      <vt:lpstr>PowerPoint Presentation</vt:lpstr>
      <vt:lpstr>Case Studies: Sustainable Investing  Applicability</vt:lpstr>
      <vt:lpstr>Case Study: The Rise of Drought-Resilient Agriculture in the Sahel Region</vt:lpstr>
      <vt:lpstr>Case Study: Climate Resilience in the Sahel - Risks, Opportunities &amp; ESG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Geoffrey Omedo</dc:creator>
  <cp:lastModifiedBy>Geoffrey Omedo</cp:lastModifiedBy>
  <cp:revision>16</cp:revision>
  <dcterms:created xsi:type="dcterms:W3CDTF">2025-04-24T15:44:36Z</dcterms:created>
  <dcterms:modified xsi:type="dcterms:W3CDTF">2025-06-13T07:45:51Z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0x01010076272B8593DFDB4BAC26CFB6A2507BE5</vt:lpwstr>
  </property>
</Properties>
</file>