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1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K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3E768F3F-09D5-4733-9E80-F70604DA9654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F69EE51B-1024-4528-88DF-699E122569F4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8223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8F3F-09D5-4733-9E80-F70604DA9654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EE51B-1024-4528-88DF-699E122569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3527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8F3F-09D5-4733-9E80-F70604DA9654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EE51B-1024-4528-88DF-699E122569F4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0553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8F3F-09D5-4733-9E80-F70604DA9654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EE51B-1024-4528-88DF-699E122569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545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8F3F-09D5-4733-9E80-F70604DA9654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EE51B-1024-4528-88DF-699E122569F4}" type="slidenum">
              <a:rPr lang="en-GB" smtClean="0"/>
              <a:t>‹#›</a:t>
            </a:fld>
            <a:endParaRPr lang="en-GB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0482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8F3F-09D5-4733-9E80-F70604DA9654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EE51B-1024-4528-88DF-699E122569F4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123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8F3F-09D5-4733-9E80-F70604DA9654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EE51B-1024-4528-88DF-699E122569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961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8F3F-09D5-4733-9E80-F70604DA9654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EE51B-1024-4528-88DF-699E122569F4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1994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8F3F-09D5-4733-9E80-F70604DA9654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EE51B-1024-4528-88DF-699E122569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1876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8F3F-09D5-4733-9E80-F70604DA9654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EE51B-1024-4528-88DF-699E122569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7992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8F3F-09D5-4733-9E80-F70604DA9654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EE51B-1024-4528-88DF-699E122569F4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8308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8F3F-09D5-4733-9E80-F70604DA9654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EE51B-1024-4528-88DF-699E122569F4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65145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8F3F-09D5-4733-9E80-F70604DA9654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EE51B-1024-4528-88DF-699E122569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48033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8F3F-09D5-4733-9E80-F70604DA9654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EE51B-1024-4528-88DF-699E122569F4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23947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8F3F-09D5-4733-9E80-F70604DA9654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EE51B-1024-4528-88DF-699E122569F4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99043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8F3F-09D5-4733-9E80-F70604DA9654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EE51B-1024-4528-88DF-699E122569F4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06355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68F3F-09D5-4733-9E80-F70604DA9654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EE51B-1024-4528-88DF-699E122569F4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9880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E768F3F-09D5-4733-9E80-F70604DA9654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69EE51B-1024-4528-88DF-699E122569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3414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59C2C63-D709-4949-9465-29A52CBED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FD2038-15D6-4003-8350-AFEC394EE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920" y="1399880"/>
            <a:ext cx="7808159" cy="410396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tx2">
                <a:lumMod val="75000"/>
                <a:lumOff val="2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CF519C2-F6BE-41BE-A50E-54B98359C9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28332" y="1540931"/>
            <a:ext cx="7543802" cy="3835401"/>
          </a:xfrm>
          <a:prstGeom prst="rect">
            <a:avLst/>
          </a:prstGeom>
          <a:noFill/>
          <a:ln w="15875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K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67AD93-AD3E-4C62-97D5-E54E14B2EA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3631"/>
            <a:ext cx="12231160" cy="659658"/>
            <a:chOff x="-16934" y="3123631"/>
            <a:chExt cx="12231160" cy="659658"/>
          </a:xfrm>
        </p:grpSpPr>
        <p:sp>
          <p:nvSpPr>
            <p:cNvPr id="16" name="Rounded Rectangle 17">
              <a:extLst>
                <a:ext uri="{FF2B5EF4-FFF2-40B4-BE49-F238E27FC236}">
                  <a16:creationId xmlns:a16="http://schemas.microsoft.com/office/drawing/2014/main" id="{AA443E8D-EC07-4B8F-B370-2A1153F350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430976" y="3123631"/>
              <a:ext cx="45720" cy="658368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55000"/>
              </a:schemeClr>
            </a:solidFill>
            <a:ln w="9525">
              <a:noFill/>
            </a:ln>
            <a:effectLst>
              <a:innerShdw blurRad="114300">
                <a:prstClr val="black">
                  <a:alpha val="4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41F0AA1-D12D-4FDB-BF66-D9398ED93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5536"/>
              <a:ext cx="2478024" cy="612648"/>
            </a:xfrm>
            <a:prstGeom prst="rect">
              <a:avLst/>
            </a:prstGeom>
          </p:spPr>
        </p:pic>
        <p:sp>
          <p:nvSpPr>
            <p:cNvPr id="18" name="Rounded Rectangle 20">
              <a:extLst>
                <a:ext uri="{FF2B5EF4-FFF2-40B4-BE49-F238E27FC236}">
                  <a16:creationId xmlns:a16="http://schemas.microsoft.com/office/drawing/2014/main" id="{E2B949DE-0178-4942-80DE-811C1AA4F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17803" y="3124921"/>
              <a:ext cx="45720" cy="658368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55000"/>
              </a:schemeClr>
            </a:solidFill>
            <a:ln w="9525">
              <a:noFill/>
            </a:ln>
            <a:effectLst>
              <a:innerShdw blurRad="114300">
                <a:prstClr val="black">
                  <a:alpha val="4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/>
                <a:ea typeface="+mn-ea"/>
                <a:cs typeface="+mn-cs"/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84AA86D-EAE1-4E3F-A54C-7F1E390B6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5536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400" dirty="0">
                <a:solidFill>
                  <a:schemeClr val="bg1"/>
                </a:solidFill>
              </a:rPr>
              <a:t>Innovative business model concepts and frameworks – climate entrepreneurship and innovation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CLIMATE FINANCE AND INNOVATIVE BUSINESS MODELS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772CE55-4C36-44F1-A9BD-379BEB8431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7436B53F-3C9B-76F9-6AF0-D1357C77FE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0"/>
            <a:ext cx="1937638" cy="10139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B73A4D-72FC-231B-5DC5-8E350C0D7D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388" y="4945379"/>
            <a:ext cx="1524026" cy="1779770"/>
          </a:xfrm>
          <a:prstGeom prst="rect">
            <a:avLst/>
          </a:prstGeom>
        </p:spPr>
      </p:pic>
      <p:pic>
        <p:nvPicPr>
          <p:cNvPr id="2052" name="Picture 4" descr="New Logo Information | Alliance Bioversity International - CIAT">
            <a:extLst>
              <a:ext uri="{FF2B5EF4-FFF2-40B4-BE49-F238E27FC236}">
                <a16:creationId xmlns:a16="http://schemas.microsoft.com/office/drawing/2014/main" id="{84DC7FB2-3600-CA0E-CA75-1EBF60AC9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8067" y="5012938"/>
            <a:ext cx="3040063" cy="2209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BEDF5E-9289-A5EF-41BF-4776B4C837C0}"/>
              </a:ext>
            </a:extLst>
          </p:cNvPr>
          <p:cNvSpPr txBox="1"/>
          <p:nvPr/>
        </p:nvSpPr>
        <p:spPr>
          <a:xfrm>
            <a:off x="6028159" y="5683438"/>
            <a:ext cx="37249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Pedro Chilambe; Finance and Investments Co-lead, Team lead Climate Finance.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/>
                <a:ea typeface="+mn-ea"/>
                <a:cs typeface="+mn-cs"/>
              </a:rPr>
              <a:t>p.chilambe@cgiar.org</a:t>
            </a:r>
            <a:endParaRPr kumimoji="0" lang="en-K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C2C01-F9ED-C9B5-8C1E-6004D697D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Agenda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0CE31A-25DB-1738-2192-51815FA147AC}"/>
              </a:ext>
            </a:extLst>
          </p:cNvPr>
          <p:cNvSpPr txBox="1"/>
          <p:nvPr/>
        </p:nvSpPr>
        <p:spPr>
          <a:xfrm>
            <a:off x="1202436" y="2817676"/>
            <a:ext cx="611733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KE" altLang="en-K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Why Innovation in Agriculture?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KE" altLang="en-K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Overview: Osterwalder Business Model Canvas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KE" altLang="en-K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Overview: Value Proposition Canvas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KE" altLang="en-K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Applying These Tools to Agriculture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KE" altLang="en-K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Examples &amp; Case Studies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KE" altLang="en-K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Q&amp;A </a:t>
            </a:r>
          </a:p>
        </p:txBody>
      </p:sp>
    </p:spTree>
    <p:extLst>
      <p:ext uri="{BB962C8B-B14F-4D97-AF65-F5344CB8AC3E}">
        <p14:creationId xmlns:p14="http://schemas.microsoft.com/office/powerpoint/2010/main" val="3171517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03F4E-C0B5-C321-112C-930A06D7D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SN" dirty="0" err="1"/>
              <a:t>Why</a:t>
            </a:r>
            <a:r>
              <a:rPr lang="fr-SN" dirty="0"/>
              <a:t> Innovation in Agriculture?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2DBAF-B76E-3A4E-F015-4C485E9329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Global Challenges: Climate change, business case, resource scarcity.</a:t>
            </a:r>
          </a:p>
          <a:p>
            <a:r>
              <a:rPr lang="en-GB" dirty="0"/>
              <a:t>Market Dynamics: Changing consumer preferences (organic, sustainable), rising demand for transparency, digitalization of supply chains.</a:t>
            </a:r>
          </a:p>
          <a:p>
            <a:r>
              <a:rPr lang="en-GB" dirty="0"/>
              <a:t>Adaptation Imperatives: Need for resilient farming practices, risk management, and efficiency.</a:t>
            </a:r>
          </a:p>
          <a:p>
            <a:r>
              <a:rPr lang="en-GB" dirty="0"/>
              <a:t>Innovation Opportunity: Technologies (IoT, AI, drones), regenerative agriculture, precision farming, novel value-adding services.</a:t>
            </a:r>
          </a:p>
        </p:txBody>
      </p:sp>
    </p:spTree>
    <p:extLst>
      <p:ext uri="{BB962C8B-B14F-4D97-AF65-F5344CB8AC3E}">
        <p14:creationId xmlns:p14="http://schemas.microsoft.com/office/powerpoint/2010/main" val="2662010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6D75FD42-C156-41A4-B68A-6C71A47E71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24D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704A7BF-21E3-4BDF-9BE8-BEC32066EF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36" y="28937"/>
            <a:ext cx="12188825" cy="68562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435B673-05FF-3B33-2526-6D56345805F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1" b="4982"/>
          <a:stretch/>
        </p:blipFill>
        <p:spPr>
          <a:xfrm>
            <a:off x="628034" y="673313"/>
            <a:ext cx="10901284" cy="5567463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50180162-DDE5-43C8-B0DC-645F4CA9D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8956"/>
            <a:ext cx="12234672" cy="658368"/>
            <a:chOff x="-18288" y="3128956"/>
            <a:chExt cx="12234672" cy="658368"/>
          </a:xfrm>
        </p:grpSpPr>
        <p:sp useBgFill="1">
          <p:nvSpPr>
            <p:cNvPr id="23" name="Rounded Rectangle 21">
              <a:extLst>
                <a:ext uri="{FF2B5EF4-FFF2-40B4-BE49-F238E27FC236}">
                  <a16:creationId xmlns:a16="http://schemas.microsoft.com/office/drawing/2014/main" id="{16C9EE30-D91E-4DE1-8EEC-6A3AD1DD0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2303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8E1E1CD-6653-4129-A465-3CFB3A1CCD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8288" y="3154680"/>
              <a:ext cx="777240" cy="606425"/>
            </a:xfrm>
            <a:prstGeom prst="rect">
              <a:avLst/>
            </a:prstGeom>
          </p:spPr>
        </p:pic>
        <p:sp useBgFill="1">
          <p:nvSpPr>
            <p:cNvPr id="24" name="Rounded Rectangle 27">
              <a:extLst>
                <a:ext uri="{FF2B5EF4-FFF2-40B4-BE49-F238E27FC236}">
                  <a16:creationId xmlns:a16="http://schemas.microsoft.com/office/drawing/2014/main" id="{5424F715-2587-4418-AB8A-9B4218F346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14377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srgbClr val="171717">
                  <a:alpha val="82745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F8A0F16-00E1-4B0A-9B6E-8906A111B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1439144" y="3154680"/>
              <a:ext cx="777240" cy="6064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20049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42FC3-D848-BEA6-135F-9378C575B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SN" dirty="0"/>
              <a:t>Business Model Canvas: </a:t>
            </a:r>
            <a:r>
              <a:rPr lang="fr-SN" dirty="0" err="1"/>
              <a:t>Overview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3ABBA7-8FA5-8DA4-2569-E21F79A83A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4800599" cy="3318936"/>
          </a:xfrm>
        </p:spPr>
        <p:txBody>
          <a:bodyPr>
            <a:normAutofit/>
          </a:bodyPr>
          <a:lstStyle/>
          <a:p>
            <a:r>
              <a:rPr lang="en-GB" b="1" dirty="0"/>
              <a:t>Customer Segments: </a:t>
            </a:r>
          </a:p>
          <a:p>
            <a:r>
              <a:rPr lang="en-GB" dirty="0"/>
              <a:t>Who are the target customers? What are their key needs and characteristics?</a:t>
            </a:r>
          </a:p>
          <a:p>
            <a:r>
              <a:rPr lang="en-GB" dirty="0"/>
              <a:t>Segments can include individual consumers, businesses, farmers, retailers, cooperatives, or government agencies.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D2C6108-A27A-86B1-A6AF-E6F107AD8A1A}"/>
              </a:ext>
            </a:extLst>
          </p:cNvPr>
          <p:cNvSpPr txBox="1">
            <a:spLocks/>
          </p:cNvSpPr>
          <p:nvPr/>
        </p:nvSpPr>
        <p:spPr>
          <a:xfrm>
            <a:off x="6242304" y="2642616"/>
            <a:ext cx="4800599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/>
              <a:t>Value Propositions: </a:t>
            </a:r>
          </a:p>
          <a:p>
            <a:r>
              <a:rPr lang="en-GB" dirty="0"/>
              <a:t>What problems does the business solve for its customers?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What unique value does it offer (e.g., higher crop yield, cost reduction, sustainability)?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Examples: organic produce, precision farming solutions, supply chain transparency, crop insurance.</a:t>
            </a:r>
          </a:p>
        </p:txBody>
      </p:sp>
    </p:spTree>
    <p:extLst>
      <p:ext uri="{BB962C8B-B14F-4D97-AF65-F5344CB8AC3E}">
        <p14:creationId xmlns:p14="http://schemas.microsoft.com/office/powerpoint/2010/main" val="3584583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4CCB8-F758-4E37-A49E-96F88F227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SN" dirty="0"/>
              <a:t>Business Model Canvas: </a:t>
            </a:r>
            <a:r>
              <a:rPr lang="fr-SN" dirty="0" err="1"/>
              <a:t>Overview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E25B6-2F11-3F2C-2A30-AA0EB79DD3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4300727" cy="3318936"/>
          </a:xfrm>
        </p:spPr>
        <p:txBody>
          <a:bodyPr>
            <a:normAutofit lnSpcReduction="10000"/>
          </a:bodyPr>
          <a:lstStyle/>
          <a:p>
            <a:r>
              <a:rPr lang="en-GB" b="1" dirty="0"/>
              <a:t>Channels:</a:t>
            </a:r>
          </a:p>
          <a:p>
            <a:r>
              <a:rPr lang="en-GB" dirty="0"/>
              <a:t>How does the business reach customers?</a:t>
            </a:r>
          </a:p>
          <a:p>
            <a:r>
              <a:rPr lang="en-GB" dirty="0"/>
              <a:t>Can be physical (retail stores, distribution networks, farmer cooperatives) </a:t>
            </a:r>
          </a:p>
          <a:p>
            <a:r>
              <a:rPr lang="en-GB" dirty="0"/>
              <a:t>or digital (e-commerce, mobile platforms, </a:t>
            </a:r>
            <a:r>
              <a:rPr lang="en-GB" dirty="0" err="1"/>
              <a:t>agritech</a:t>
            </a:r>
            <a:r>
              <a:rPr lang="en-GB" dirty="0"/>
              <a:t> apps).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199401F-3C0A-6CFE-5325-428486B417C5}"/>
              </a:ext>
            </a:extLst>
          </p:cNvPr>
          <p:cNvSpPr txBox="1">
            <a:spLocks/>
          </p:cNvSpPr>
          <p:nvPr/>
        </p:nvSpPr>
        <p:spPr>
          <a:xfrm>
            <a:off x="5928361" y="2556932"/>
            <a:ext cx="4300727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/>
              <a:t>Customer Relationships</a:t>
            </a: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How does the business interact with customers?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Is it self-service, personal assistance, automated, or community-based?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Example: direct farmer support programs, training workshops, AI-driven customer support.</a:t>
            </a:r>
          </a:p>
        </p:txBody>
      </p:sp>
    </p:spTree>
    <p:extLst>
      <p:ext uri="{BB962C8B-B14F-4D97-AF65-F5344CB8AC3E}">
        <p14:creationId xmlns:p14="http://schemas.microsoft.com/office/powerpoint/2010/main" val="2889693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CDBFD-C498-9951-5163-858B7C8CF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SN" dirty="0"/>
              <a:t>Business Model Canvas: </a:t>
            </a:r>
            <a:r>
              <a:rPr lang="fr-SN" dirty="0" err="1"/>
              <a:t>Overview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A36415-F08D-4721-C8C7-1B93D11C9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4282439" cy="3318936"/>
          </a:xfrm>
        </p:spPr>
        <p:txBody>
          <a:bodyPr>
            <a:normAutofit lnSpcReduction="10000"/>
          </a:bodyPr>
          <a:lstStyle/>
          <a:p>
            <a:r>
              <a:rPr lang="en-GB" b="1" dirty="0"/>
              <a:t>Revenue Streams:</a:t>
            </a: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How does the business generate income?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Examples: direct sales, subscriptions (e.g., farm management software), licensing fees, value-added services.</a:t>
            </a:r>
          </a:p>
          <a:p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A8ED2DF-838E-F36B-4498-6C52F6AC8C38}"/>
              </a:ext>
            </a:extLst>
          </p:cNvPr>
          <p:cNvSpPr txBox="1">
            <a:spLocks/>
          </p:cNvSpPr>
          <p:nvPr/>
        </p:nvSpPr>
        <p:spPr>
          <a:xfrm>
            <a:off x="6303265" y="2565059"/>
            <a:ext cx="4282439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/>
              <a:t>Key Resources:</a:t>
            </a: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What assets are necessary to deliver the value proposition?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Examples: land, equipment, technology, intellectual property, expert knowledge, partnerships.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1214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EF72E-93D5-5A1A-18B8-62C6374E6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SN" dirty="0"/>
              <a:t>Business Model Canvas: </a:t>
            </a:r>
            <a:r>
              <a:rPr lang="fr-SN" dirty="0" err="1"/>
              <a:t>Overview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F64F4-C9A7-8AD6-6685-4D2CAED33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2" y="2556932"/>
            <a:ext cx="4800599" cy="3318936"/>
          </a:xfrm>
        </p:spPr>
        <p:txBody>
          <a:bodyPr/>
          <a:lstStyle/>
          <a:p>
            <a:r>
              <a:rPr lang="en-GB" b="1" dirty="0"/>
              <a:t>Key Activities:</a:t>
            </a: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What does the business need to do to operate successfully?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Examples: farming, processing, R&amp;D, logistics, distribution, marketing, customer engagement.</a:t>
            </a:r>
          </a:p>
          <a:p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55BABBA-9803-5E76-15BE-8DFF253BA1F3}"/>
              </a:ext>
            </a:extLst>
          </p:cNvPr>
          <p:cNvSpPr txBox="1">
            <a:spLocks/>
          </p:cNvSpPr>
          <p:nvPr/>
        </p:nvSpPr>
        <p:spPr>
          <a:xfrm>
            <a:off x="6184394" y="2556932"/>
            <a:ext cx="4800599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/>
              <a:t>Key Partnerships</a:t>
            </a: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Who are the external partners that support the business?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Examples: suppliers, technology providers, research institutions, NGOs, financial institutions.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91112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2A365-EC60-EE8B-08CF-C053280E4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SN" dirty="0"/>
              <a:t>Business Model Canvas: </a:t>
            </a:r>
            <a:r>
              <a:rPr lang="fr-SN" dirty="0" err="1"/>
              <a:t>Overview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9B625B-DF70-36DC-0B75-6FA3A2B924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Cost Structure</a:t>
            </a: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What are the major costs associated with running the business?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Examples: production costs, </a:t>
            </a:r>
            <a:r>
              <a:rPr lang="en-GB" dirty="0" err="1"/>
              <a:t>labor</a:t>
            </a:r>
            <a:r>
              <a:rPr lang="en-GB" dirty="0"/>
              <a:t>, marketing, R&amp;D, logistics.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3165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44958B8-57B6-4B37-8A18-D54A32EC2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diagram with text on it&#10;&#10;AI-generated content may be incorrect.">
            <a:extLst>
              <a:ext uri="{FF2B5EF4-FFF2-40B4-BE49-F238E27FC236}">
                <a16:creationId xmlns:a16="http://schemas.microsoft.com/office/drawing/2014/main" id="{6AD7B7CC-F347-36CE-D5D9-F0E0A65164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877" r="1" b="4247"/>
          <a:stretch/>
        </p:blipFill>
        <p:spPr>
          <a:xfrm>
            <a:off x="486138" y="488137"/>
            <a:ext cx="11227442" cy="588329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7E4A740-3A69-42A5-8AC0-3905D518F4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0"/>
            <a:ext cx="10972800" cy="5638800"/>
          </a:xfrm>
          <a:prstGeom prst="rect">
            <a:avLst/>
          </a:prstGeom>
          <a:noFill/>
          <a:ln w="15875" cap="flat">
            <a:solidFill>
              <a:schemeClr val="bg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283C010-53D7-404B-9300-DB1BAE1EAE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8956"/>
            <a:ext cx="12234672" cy="658368"/>
            <a:chOff x="-18288" y="3128956"/>
            <a:chExt cx="12234672" cy="658368"/>
          </a:xfrm>
        </p:grpSpPr>
        <p:sp useBgFill="1">
          <p:nvSpPr>
            <p:cNvPr id="13" name="Rounded Rectangle 21">
              <a:extLst>
                <a:ext uri="{FF2B5EF4-FFF2-40B4-BE49-F238E27FC236}">
                  <a16:creationId xmlns:a16="http://schemas.microsoft.com/office/drawing/2014/main" id="{DFC03671-D6D3-4BA9-AD3E-6ADE11D07C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2303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FD51935-8C23-4BCB-987B-F5AC9E3D94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8288" y="3154680"/>
              <a:ext cx="777240" cy="606425"/>
            </a:xfrm>
            <a:prstGeom prst="rect">
              <a:avLst/>
            </a:prstGeom>
          </p:spPr>
        </p:pic>
        <p:sp useBgFill="1">
          <p:nvSpPr>
            <p:cNvPr id="15" name="Rounded Rectangle 27">
              <a:extLst>
                <a:ext uri="{FF2B5EF4-FFF2-40B4-BE49-F238E27FC236}">
                  <a16:creationId xmlns:a16="http://schemas.microsoft.com/office/drawing/2014/main" id="{72D5A197-23EF-4751-9E72-FEB79910E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14377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DD7E4D1-EC3E-4109-9647-9E6652A92D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1439144" y="3154680"/>
              <a:ext cx="777240" cy="6064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6527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0B21167-F1D8-0DC1-78A7-00CFE9DEDADA}"/>
              </a:ext>
            </a:extLst>
          </p:cNvPr>
          <p:cNvSpPr txBox="1"/>
          <p:nvPr/>
        </p:nvSpPr>
        <p:spPr>
          <a:xfrm>
            <a:off x="3026664" y="2679192"/>
            <a:ext cx="5394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1028943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272B8593DFDB4BAC26CFB6A2507BE5" ma:contentTypeVersion="15" ma:contentTypeDescription="Create a new document." ma:contentTypeScope="" ma:versionID="6f6015358cec158930216418edb06d66">
  <xsd:schema xmlns:xsd="http://www.w3.org/2001/XMLSchema" xmlns:xs="http://www.w3.org/2001/XMLSchema" xmlns:p="http://schemas.microsoft.com/office/2006/metadata/properties" xmlns:ns2="84c2dd64-6297-4b26-b14a-326829d035c8" xmlns:ns3="8815e528-c122-4da7-907e-7250e4b96c37" targetNamespace="http://schemas.microsoft.com/office/2006/metadata/properties" ma:root="true" ma:fieldsID="5dbe61c5555f997ef60cb48538ae64e4" ns2:_="" ns3:_="">
    <xsd:import namespace="84c2dd64-6297-4b26-b14a-326829d035c8"/>
    <xsd:import namespace="8815e528-c122-4da7-907e-7250e4b96c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c2dd64-6297-4b26-b14a-326829d035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cf710277-b621-4017-a6f4-062370b1a78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15e528-c122-4da7-907e-7250e4b96c3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9283001c-3b37-443d-ad6a-ed7b3630311e}" ma:internalName="TaxCatchAll" ma:showField="CatchAllData" ma:web="8815e528-c122-4da7-907e-7250e4b96c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4c2dd64-6297-4b26-b14a-326829d035c8">
      <Terms xmlns="http://schemas.microsoft.com/office/infopath/2007/PartnerControls"/>
    </lcf76f155ced4ddcb4097134ff3c332f>
    <TaxCatchAll xmlns="8815e528-c122-4da7-907e-7250e4b96c37" xsi:nil="true"/>
  </documentManagement>
</p:properties>
</file>

<file path=customXml/itemProps1.xml><?xml version="1.0" encoding="utf-8"?>
<ds:datastoreItem xmlns:ds="http://schemas.openxmlformats.org/officeDocument/2006/customXml" ds:itemID="{24A71FFA-6480-4B68-A7A9-D723DF1B19C5}"/>
</file>

<file path=customXml/itemProps2.xml><?xml version="1.0" encoding="utf-8"?>
<ds:datastoreItem xmlns:ds="http://schemas.openxmlformats.org/officeDocument/2006/customXml" ds:itemID="{75C1BA8A-A04A-45A0-8C28-E849EADDB67A}"/>
</file>

<file path=customXml/itemProps3.xml><?xml version="1.0" encoding="utf-8"?>
<ds:datastoreItem xmlns:ds="http://schemas.openxmlformats.org/officeDocument/2006/customXml" ds:itemID="{86A9693E-4077-4E66-812F-5FA1EB2E618C}"/>
</file>

<file path=docProps/app.xml><?xml version="1.0" encoding="utf-8"?>
<Properties xmlns="http://schemas.openxmlformats.org/officeDocument/2006/extended-properties" xmlns:vt="http://schemas.openxmlformats.org/officeDocument/2006/docPropsVTypes">
  <TotalTime>1353</TotalTime>
  <Words>468</Words>
  <Application>Microsoft Office PowerPoint</Application>
  <PresentationFormat>Widescreen</PresentationFormat>
  <Paragraphs>52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Garamond</vt:lpstr>
      <vt:lpstr>Organic</vt:lpstr>
      <vt:lpstr>Innovative business model concepts and frameworks – climate entrepreneurship and innovation</vt:lpstr>
      <vt:lpstr>Agenda</vt:lpstr>
      <vt:lpstr>Why Innovation in Agriculture?</vt:lpstr>
      <vt:lpstr>PowerPoint Presentation</vt:lpstr>
      <vt:lpstr>Business Model Canvas: Overview</vt:lpstr>
      <vt:lpstr>Business Model Canvas: Overview</vt:lpstr>
      <vt:lpstr>Business Model Canvas: Overview</vt:lpstr>
      <vt:lpstr>Business Model Canvas: Overview</vt:lpstr>
      <vt:lpstr>Business Model Canvas: Overview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Chilambe, Pedro Anglaze (Alliance Bioversity-CIAT)</dc:creator>
  <cp:lastModifiedBy>Chilambe, Pedro Anglaze (Alliance Bioversity-CIAT)</cp:lastModifiedBy>
  <cp:revision>1</cp:revision>
  <dcterms:created xsi:type="dcterms:W3CDTF">2025-03-05T07:57:05Z</dcterms:created>
  <dcterms:modified xsi:type="dcterms:W3CDTF">2025-07-03T07:43:09Z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0x01010076272B8593DFDB4BAC26CFB6A2507BE5</vt:lpwstr>
  </property>
</Properties>
</file>